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58" r:id="rId4"/>
    <p:sldId id="288" r:id="rId5"/>
    <p:sldId id="289" r:id="rId6"/>
    <p:sldId id="290" r:id="rId7"/>
    <p:sldId id="291" r:id="rId8"/>
    <p:sldId id="292" r:id="rId9"/>
    <p:sldId id="260" r:id="rId10"/>
    <p:sldId id="269" r:id="rId11"/>
    <p:sldId id="286" r:id="rId12"/>
    <p:sldId id="285" r:id="rId13"/>
    <p:sldId id="287" r:id="rId14"/>
    <p:sldId id="261" r:id="rId15"/>
    <p:sldId id="294" r:id="rId16"/>
    <p:sldId id="293" r:id="rId17"/>
    <p:sldId id="295" r:id="rId18"/>
    <p:sldId id="296" r:id="rId19"/>
    <p:sldId id="297" r:id="rId20"/>
    <p:sldId id="298" r:id="rId21"/>
    <p:sldId id="307" r:id="rId22"/>
    <p:sldId id="301" r:id="rId23"/>
    <p:sldId id="303" r:id="rId24"/>
    <p:sldId id="304" r:id="rId25"/>
    <p:sldId id="300" r:id="rId26"/>
    <p:sldId id="306" r:id="rId27"/>
    <p:sldId id="302" r:id="rId28"/>
    <p:sldId id="305" r:id="rId2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1835" autoAdjust="0"/>
  </p:normalViewPr>
  <p:slideViewPr>
    <p:cSldViewPr snapToGrid="0">
      <p:cViewPr varScale="1">
        <p:scale>
          <a:sx n="61" d="100"/>
          <a:sy n="61" d="100"/>
        </p:scale>
        <p:origin x="11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50.wmf"/><Relationship Id="rId4" Type="http://schemas.openxmlformats.org/officeDocument/2006/relationships/image" Target="../media/image4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7" Type="http://schemas.openxmlformats.org/officeDocument/2006/relationships/image" Target="../media/image54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25.wmf"/><Relationship Id="rId1" Type="http://schemas.openxmlformats.org/officeDocument/2006/relationships/image" Target="../media/image26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4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41871-89A0-41EB-891C-BB6C08A2FBA8}" type="datetimeFigureOut">
              <a:rPr lang="zh-TW" altLang="en-US" smtClean="0"/>
              <a:t>2014/9/25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D57EF-8F21-472F-AEEC-63EFBD7C0A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3708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How about </a:t>
            </a:r>
            <a:r>
              <a:rPr lang="en-US" altLang="zh-TW" smtClean="0"/>
              <a:t>node analysis?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D57EF-8F21-472F-AEEC-63EFBD7C0A16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4406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D57EF-8F21-472F-AEEC-63EFBD7C0A16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8318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8476-A687-4809-A059-6EF8CF5BCA33}" type="datetimeFigureOut">
              <a:rPr lang="zh-TW" altLang="en-US" smtClean="0"/>
              <a:t>2014/9/25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A70F-9F8C-4A98-B0EA-09E346F648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5328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8476-A687-4809-A059-6EF8CF5BCA33}" type="datetimeFigureOut">
              <a:rPr lang="zh-TW" altLang="en-US" smtClean="0"/>
              <a:t>2014/9/25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A70F-9F8C-4A98-B0EA-09E346F648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8641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8476-A687-4809-A059-6EF8CF5BCA33}" type="datetimeFigureOut">
              <a:rPr lang="zh-TW" altLang="en-US" smtClean="0"/>
              <a:t>2014/9/25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A70F-9F8C-4A98-B0EA-09E346F648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2534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8476-A687-4809-A059-6EF8CF5BCA33}" type="datetimeFigureOut">
              <a:rPr lang="zh-TW" altLang="en-US" smtClean="0"/>
              <a:t>2014/9/25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A70F-9F8C-4A98-B0EA-09E346F648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4606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8476-A687-4809-A059-6EF8CF5BCA33}" type="datetimeFigureOut">
              <a:rPr lang="zh-TW" altLang="en-US" smtClean="0"/>
              <a:t>2014/9/25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A70F-9F8C-4A98-B0EA-09E346F648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2242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8476-A687-4809-A059-6EF8CF5BCA33}" type="datetimeFigureOut">
              <a:rPr lang="zh-TW" altLang="en-US" smtClean="0"/>
              <a:t>2014/9/25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A70F-9F8C-4A98-B0EA-09E346F648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1115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8476-A687-4809-A059-6EF8CF5BCA33}" type="datetimeFigureOut">
              <a:rPr lang="zh-TW" altLang="en-US" smtClean="0"/>
              <a:t>2014/9/25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A70F-9F8C-4A98-B0EA-09E346F648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2180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8476-A687-4809-A059-6EF8CF5BCA33}" type="datetimeFigureOut">
              <a:rPr lang="zh-TW" altLang="en-US" smtClean="0"/>
              <a:t>2014/9/25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A70F-9F8C-4A98-B0EA-09E346F648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7895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8476-A687-4809-A059-6EF8CF5BCA33}" type="datetimeFigureOut">
              <a:rPr lang="zh-TW" altLang="en-US" smtClean="0"/>
              <a:t>2014/9/25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A70F-9F8C-4A98-B0EA-09E346F648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5034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8476-A687-4809-A059-6EF8CF5BCA33}" type="datetimeFigureOut">
              <a:rPr lang="zh-TW" altLang="en-US" smtClean="0"/>
              <a:t>2014/9/25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A70F-9F8C-4A98-B0EA-09E346F648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123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8476-A687-4809-A059-6EF8CF5BCA33}" type="datetimeFigureOut">
              <a:rPr lang="zh-TW" altLang="en-US" smtClean="0"/>
              <a:t>2014/9/25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A70F-9F8C-4A98-B0EA-09E346F648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1404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88476-A687-4809-A059-6EF8CF5BCA33}" type="datetimeFigureOut">
              <a:rPr lang="zh-TW" altLang="en-US" smtClean="0"/>
              <a:t>2014/9/25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2A70F-9F8C-4A98-B0EA-09E346F648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1344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oleObject" Target="../embeddings/oleObject21.bin"/><Relationship Id="rId3" Type="http://schemas.openxmlformats.org/officeDocument/2006/relationships/image" Target="../media/image7.png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10.png"/><Relationship Id="rId4" Type="http://schemas.openxmlformats.org/officeDocument/2006/relationships/image" Target="../media/image8.png"/><Relationship Id="rId9" Type="http://schemas.openxmlformats.org/officeDocument/2006/relationships/image" Target="../media/image9.png"/><Relationship Id="rId14" Type="http://schemas.openxmlformats.org/officeDocument/2006/relationships/oleObject" Target="../embeddings/oleObject2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4.png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24.bin"/><Relationship Id="rId10" Type="http://schemas.openxmlformats.org/officeDocument/2006/relationships/oleObject" Target="../embeddings/oleObject27.bin"/><Relationship Id="rId4" Type="http://schemas.openxmlformats.org/officeDocument/2006/relationships/image" Target="../media/image5.png"/><Relationship Id="rId9" Type="http://schemas.openxmlformats.org/officeDocument/2006/relationships/oleObject" Target="../embeddings/oleObject2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21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20.wmf"/><Relationship Id="rId5" Type="http://schemas.openxmlformats.org/officeDocument/2006/relationships/image" Target="../media/image24.png"/><Relationship Id="rId15" Type="http://schemas.openxmlformats.org/officeDocument/2006/relationships/image" Target="../media/image22.wmf"/><Relationship Id="rId10" Type="http://schemas.openxmlformats.org/officeDocument/2006/relationships/oleObject" Target="../embeddings/oleObject30.bin"/><Relationship Id="rId4" Type="http://schemas.openxmlformats.org/officeDocument/2006/relationships/image" Target="../media/image23.emf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32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29.wmf"/><Relationship Id="rId18" Type="http://schemas.openxmlformats.org/officeDocument/2006/relationships/oleObject" Target="../embeddings/oleObject40.bin"/><Relationship Id="rId3" Type="http://schemas.openxmlformats.org/officeDocument/2006/relationships/image" Target="../media/image34.png"/><Relationship Id="rId21" Type="http://schemas.openxmlformats.org/officeDocument/2006/relationships/image" Target="../media/image33.wmf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37.bin"/><Relationship Id="rId17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9.bin"/><Relationship Id="rId20" Type="http://schemas.openxmlformats.org/officeDocument/2006/relationships/oleObject" Target="../embeddings/oleObject41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5" Type="http://schemas.openxmlformats.org/officeDocument/2006/relationships/image" Target="../media/image30.wmf"/><Relationship Id="rId10" Type="http://schemas.openxmlformats.org/officeDocument/2006/relationships/oleObject" Target="../embeddings/oleObject36.bin"/><Relationship Id="rId19" Type="http://schemas.openxmlformats.org/officeDocument/2006/relationships/image" Target="../media/image32.wmf"/><Relationship Id="rId4" Type="http://schemas.openxmlformats.org/officeDocument/2006/relationships/oleObject" Target="../embeddings/oleObject33.bin"/><Relationship Id="rId9" Type="http://schemas.openxmlformats.org/officeDocument/2006/relationships/image" Target="../media/image27.wmf"/><Relationship Id="rId14" Type="http://schemas.openxmlformats.org/officeDocument/2006/relationships/oleObject" Target="../embeddings/oleObject38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oleObject" Target="../embeddings/oleObject46.bin"/><Relationship Id="rId18" Type="http://schemas.openxmlformats.org/officeDocument/2006/relationships/image" Target="../media/image39.wmf"/><Relationship Id="rId3" Type="http://schemas.openxmlformats.org/officeDocument/2006/relationships/image" Target="../media/image40.png"/><Relationship Id="rId7" Type="http://schemas.openxmlformats.org/officeDocument/2006/relationships/image" Target="../media/image25.wmf"/><Relationship Id="rId12" Type="http://schemas.openxmlformats.org/officeDocument/2006/relationships/image" Target="../media/image36.wmf"/><Relationship Id="rId17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8.wmf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3.bin"/><Relationship Id="rId11" Type="http://schemas.openxmlformats.org/officeDocument/2006/relationships/oleObject" Target="../embeddings/oleObject45.bin"/><Relationship Id="rId5" Type="http://schemas.openxmlformats.org/officeDocument/2006/relationships/image" Target="../media/image26.wmf"/><Relationship Id="rId15" Type="http://schemas.openxmlformats.org/officeDocument/2006/relationships/oleObject" Target="../embeddings/oleObject47.bin"/><Relationship Id="rId10" Type="http://schemas.openxmlformats.org/officeDocument/2006/relationships/image" Target="../media/image35.wmf"/><Relationship Id="rId4" Type="http://schemas.openxmlformats.org/officeDocument/2006/relationships/oleObject" Target="../embeddings/oleObject42.bin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37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3" Type="http://schemas.openxmlformats.org/officeDocument/2006/relationships/image" Target="../media/image40.png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0.bin"/><Relationship Id="rId11" Type="http://schemas.openxmlformats.org/officeDocument/2006/relationships/image" Target="../media/image43.wmf"/><Relationship Id="rId5" Type="http://schemas.openxmlformats.org/officeDocument/2006/relationships/image" Target="../media/image25.wmf"/><Relationship Id="rId10" Type="http://schemas.openxmlformats.org/officeDocument/2006/relationships/oleObject" Target="../embeddings/oleObject52.bin"/><Relationship Id="rId4" Type="http://schemas.openxmlformats.org/officeDocument/2006/relationships/oleObject" Target="../embeddings/oleObject49.bin"/><Relationship Id="rId9" Type="http://schemas.openxmlformats.org/officeDocument/2006/relationships/image" Target="../media/image42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13" Type="http://schemas.openxmlformats.org/officeDocument/2006/relationships/image" Target="../media/image44.wmf"/><Relationship Id="rId3" Type="http://schemas.openxmlformats.org/officeDocument/2006/relationships/image" Target="../media/image46.png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4.bin"/><Relationship Id="rId11" Type="http://schemas.openxmlformats.org/officeDocument/2006/relationships/image" Target="../media/image43.wmf"/><Relationship Id="rId5" Type="http://schemas.openxmlformats.org/officeDocument/2006/relationships/image" Target="../media/image25.wmf"/><Relationship Id="rId15" Type="http://schemas.openxmlformats.org/officeDocument/2006/relationships/image" Target="../media/image45.wmf"/><Relationship Id="rId10" Type="http://schemas.openxmlformats.org/officeDocument/2006/relationships/oleObject" Target="../embeddings/oleObject56.bin"/><Relationship Id="rId4" Type="http://schemas.openxmlformats.org/officeDocument/2006/relationships/oleObject" Target="../embeddings/oleObject53.bin"/><Relationship Id="rId9" Type="http://schemas.openxmlformats.org/officeDocument/2006/relationships/image" Target="../media/image42.wmf"/><Relationship Id="rId14" Type="http://schemas.openxmlformats.org/officeDocument/2006/relationships/oleObject" Target="../embeddings/oleObject58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13" Type="http://schemas.openxmlformats.org/officeDocument/2006/relationships/image" Target="../media/image47.wmf"/><Relationship Id="rId3" Type="http://schemas.openxmlformats.org/officeDocument/2006/relationships/image" Target="../media/image49.png"/><Relationship Id="rId7" Type="http://schemas.openxmlformats.org/officeDocument/2006/relationships/image" Target="../media/image43.wmf"/><Relationship Id="rId12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0.bin"/><Relationship Id="rId11" Type="http://schemas.openxmlformats.org/officeDocument/2006/relationships/image" Target="../media/image26.wmf"/><Relationship Id="rId5" Type="http://schemas.openxmlformats.org/officeDocument/2006/relationships/image" Target="../media/image42.wmf"/><Relationship Id="rId15" Type="http://schemas.openxmlformats.org/officeDocument/2006/relationships/image" Target="../media/image48.wmf"/><Relationship Id="rId10" Type="http://schemas.openxmlformats.org/officeDocument/2006/relationships/oleObject" Target="../embeddings/oleObject62.bin"/><Relationship Id="rId4" Type="http://schemas.openxmlformats.org/officeDocument/2006/relationships/oleObject" Target="../embeddings/oleObject59.bin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6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13" Type="http://schemas.openxmlformats.org/officeDocument/2006/relationships/image" Target="../media/image50.wmf"/><Relationship Id="rId3" Type="http://schemas.openxmlformats.org/officeDocument/2006/relationships/image" Target="../media/image40.png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6.bin"/><Relationship Id="rId11" Type="http://schemas.openxmlformats.org/officeDocument/2006/relationships/image" Target="../media/image43.wmf"/><Relationship Id="rId5" Type="http://schemas.openxmlformats.org/officeDocument/2006/relationships/image" Target="../media/image25.wmf"/><Relationship Id="rId10" Type="http://schemas.openxmlformats.org/officeDocument/2006/relationships/oleObject" Target="../embeddings/oleObject68.bin"/><Relationship Id="rId4" Type="http://schemas.openxmlformats.org/officeDocument/2006/relationships/oleObject" Target="../embeddings/oleObject65.bin"/><Relationship Id="rId9" Type="http://schemas.openxmlformats.org/officeDocument/2006/relationships/image" Target="../media/image42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74.bin"/><Relationship Id="rId18" Type="http://schemas.openxmlformats.org/officeDocument/2006/relationships/image" Target="../media/image54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71.bin"/><Relationship Id="rId12" Type="http://schemas.openxmlformats.org/officeDocument/2006/relationships/image" Target="../media/image51.wmf"/><Relationship Id="rId17" Type="http://schemas.openxmlformats.org/officeDocument/2006/relationships/oleObject" Target="../embeddings/oleObject7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3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73.bin"/><Relationship Id="rId5" Type="http://schemas.openxmlformats.org/officeDocument/2006/relationships/oleObject" Target="../embeddings/oleObject70.bin"/><Relationship Id="rId15" Type="http://schemas.openxmlformats.org/officeDocument/2006/relationships/oleObject" Target="../embeddings/oleObject75.bin"/><Relationship Id="rId10" Type="http://schemas.openxmlformats.org/officeDocument/2006/relationships/image" Target="../media/image37.wmf"/><Relationship Id="rId4" Type="http://schemas.openxmlformats.org/officeDocument/2006/relationships/image" Target="../media/image40.png"/><Relationship Id="rId9" Type="http://schemas.openxmlformats.org/officeDocument/2006/relationships/oleObject" Target="../embeddings/oleObject72.bin"/><Relationship Id="rId14" Type="http://schemas.openxmlformats.org/officeDocument/2006/relationships/image" Target="../media/image52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emf"/><Relationship Id="rId2" Type="http://schemas.openxmlformats.org/officeDocument/2006/relationships/image" Target="../media/image55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77.bin"/><Relationship Id="rId4" Type="http://schemas.openxmlformats.org/officeDocument/2006/relationships/image" Target="../media/image56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4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1.bin"/><Relationship Id="rId10" Type="http://schemas.openxmlformats.org/officeDocument/2006/relationships/oleObject" Target="../embeddings/oleObject4.bin"/><Relationship Id="rId4" Type="http://schemas.openxmlformats.org/officeDocument/2006/relationships/image" Target="../media/image5.png"/><Relationship Id="rId9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oleObject" Target="../embeddings/oleObject9.bin"/><Relationship Id="rId3" Type="http://schemas.openxmlformats.org/officeDocument/2006/relationships/image" Target="../media/image7.png"/><Relationship Id="rId7" Type="http://schemas.openxmlformats.org/officeDocument/2006/relationships/oleObject" Target="../embeddings/oleObject7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1.bin"/><Relationship Id="rId10" Type="http://schemas.openxmlformats.org/officeDocument/2006/relationships/image" Target="../media/image10.png"/><Relationship Id="rId4" Type="http://schemas.openxmlformats.org/officeDocument/2006/relationships/image" Target="../media/image8.png"/><Relationship Id="rId9" Type="http://schemas.openxmlformats.org/officeDocument/2006/relationships/image" Target="../media/image9.png"/><Relationship Id="rId1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15.wmf"/><Relationship Id="rId3" Type="http://schemas.openxmlformats.org/officeDocument/2006/relationships/image" Target="../media/image17.png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5" Type="http://schemas.openxmlformats.org/officeDocument/2006/relationships/image" Target="../media/image16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Lecture 6</a:t>
            </a:r>
            <a:br>
              <a:rPr lang="en-US" altLang="zh-TW" dirty="0" smtClean="0"/>
            </a:br>
            <a:r>
              <a:rPr lang="en-US" altLang="zh-TW" dirty="0" smtClean="0"/>
              <a:t>Controlled Sources (2)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/>
              <a:t>Hung-</a:t>
            </a:r>
            <a:r>
              <a:rPr lang="en-US" altLang="zh-TW" sz="3200" dirty="0" err="1" smtClean="0"/>
              <a:t>yi</a:t>
            </a:r>
            <a:r>
              <a:rPr lang="en-US" altLang="zh-TW" sz="3200" dirty="0" smtClean="0"/>
              <a:t> Lee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61471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Mesh Analysis - Review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Target: Find </a:t>
            </a:r>
            <a:r>
              <a:rPr lang="en-US" altLang="zh-TW" dirty="0" smtClean="0"/>
              <a:t>mesh current</a:t>
            </a:r>
          </a:p>
          <a:p>
            <a:r>
              <a:rPr lang="en-US" altLang="zh-TW" dirty="0" smtClean="0"/>
              <a:t>Steps:</a:t>
            </a:r>
          </a:p>
          <a:p>
            <a:pPr lvl="1"/>
            <a:r>
              <a:rPr lang="en-US" altLang="zh-TW" sz="2800" dirty="0" smtClean="0"/>
              <a:t>KVL </a:t>
            </a:r>
            <a:r>
              <a:rPr lang="en-US" altLang="zh-TW" sz="2800" dirty="0"/>
              <a:t>for </a:t>
            </a:r>
            <a:r>
              <a:rPr lang="en-US" altLang="zh-TW" sz="2800" dirty="0" smtClean="0"/>
              <a:t>each mesh</a:t>
            </a:r>
            <a:endParaRPr lang="en-US" altLang="zh-TW" sz="2800" dirty="0"/>
          </a:p>
          <a:p>
            <a:pPr lvl="2"/>
            <a:r>
              <a:rPr lang="en-US" altLang="zh-TW" sz="2800" b="1" i="1" dirty="0" smtClean="0"/>
              <a:t>Represent the voltage of the elements by mesh current</a:t>
            </a:r>
          </a:p>
          <a:p>
            <a:r>
              <a:rPr lang="en-US" altLang="zh-TW" dirty="0" smtClean="0"/>
              <a:t>With controlled sources</a:t>
            </a:r>
          </a:p>
          <a:p>
            <a:pPr lvl="1"/>
            <a:r>
              <a:rPr lang="en-US" altLang="zh-TW" sz="2800" dirty="0" smtClean="0"/>
              <a:t>Represent the current or voltage of the </a:t>
            </a:r>
            <a:r>
              <a:rPr lang="en-US" altLang="zh-TW" sz="2800" dirty="0"/>
              <a:t>controlled sources </a:t>
            </a:r>
            <a:r>
              <a:rPr lang="en-US" altLang="zh-TW" sz="2800" dirty="0" smtClean="0"/>
              <a:t>by mesh currents</a:t>
            </a:r>
            <a:endParaRPr lang="en-US" altLang="zh-TW" sz="2800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3823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Mesh Analysis with Controlled Sources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Current controlled </a:t>
            </a:r>
            <a:endParaRPr lang="zh-TW" altLang="en-US" dirty="0"/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885" y="2779205"/>
            <a:ext cx="1849301" cy="1920429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0119" y="2557399"/>
            <a:ext cx="1780308" cy="2272558"/>
          </a:xfrm>
          <a:prstGeom prst="rect">
            <a:avLst/>
          </a:prstGeom>
        </p:spPr>
      </p:pic>
      <p:grpSp>
        <p:nvGrpSpPr>
          <p:cNvPr id="23" name="群組 22"/>
          <p:cNvGrpSpPr/>
          <p:nvPr/>
        </p:nvGrpSpPr>
        <p:grpSpPr>
          <a:xfrm>
            <a:off x="1346564" y="2558436"/>
            <a:ext cx="1005772" cy="2271521"/>
            <a:chOff x="1346564" y="2558436"/>
            <a:chExt cx="1005772" cy="2271521"/>
          </a:xfrm>
        </p:grpSpPr>
        <p:graphicFrame>
          <p:nvGraphicFramePr>
            <p:cNvPr id="15" name="Object 2"/>
            <p:cNvGraphicFramePr>
              <a:graphicFrameLocks noChangeAspect="1"/>
            </p:cNvGraphicFramePr>
            <p:nvPr>
              <p:extLst/>
            </p:nvPr>
          </p:nvGraphicFramePr>
          <p:xfrm>
            <a:off x="1346564" y="2558436"/>
            <a:ext cx="344488" cy="5349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04" name="方程式" r:id="rId5" imgW="139680" imgH="215640" progId="Equation.3">
                    <p:embed/>
                  </p:oleObj>
                </mc:Choice>
                <mc:Fallback>
                  <p:oleObj name="方程式" r:id="rId5" imgW="1396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6564" y="2558436"/>
                          <a:ext cx="344488" cy="5349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2"/>
            <p:cNvGraphicFramePr>
              <a:graphicFrameLocks noChangeAspect="1"/>
            </p:cNvGraphicFramePr>
            <p:nvPr>
              <p:extLst/>
            </p:nvPr>
          </p:nvGraphicFramePr>
          <p:xfrm>
            <a:off x="1346564" y="4294970"/>
            <a:ext cx="406400" cy="5349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05" name="方程式" r:id="rId7" imgW="164880" imgH="215640" progId="Equation.3">
                    <p:embed/>
                  </p:oleObj>
                </mc:Choice>
                <mc:Fallback>
                  <p:oleObj name="方程式" r:id="rId7" imgW="1648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6564" y="4294970"/>
                          <a:ext cx="406400" cy="5349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2" name="群組 21"/>
            <p:cNvGrpSpPr>
              <a:grpSpLocks noChangeAspect="1"/>
            </p:cNvGrpSpPr>
            <p:nvPr/>
          </p:nvGrpSpPr>
          <p:grpSpPr>
            <a:xfrm>
              <a:off x="1691052" y="2618746"/>
              <a:ext cx="237072" cy="2093190"/>
              <a:chOff x="628649" y="2290650"/>
              <a:chExt cx="281022" cy="2481245"/>
            </a:xfrm>
          </p:grpSpPr>
          <p:pic>
            <p:nvPicPr>
              <p:cNvPr id="17" name="圖片 16"/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 rot="5400000">
                <a:off x="-104684" y="3023983"/>
                <a:ext cx="1714286" cy="247619"/>
              </a:xfrm>
              <a:prstGeom prst="rect">
                <a:avLst/>
              </a:prstGeom>
            </p:spPr>
          </p:pic>
          <p:pic>
            <p:nvPicPr>
              <p:cNvPr id="18" name="圖片 17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 rot="16200000">
                <a:off x="323957" y="4186181"/>
                <a:ext cx="933333" cy="238095"/>
              </a:xfrm>
              <a:prstGeom prst="rect">
                <a:avLst/>
              </a:prstGeom>
            </p:spPr>
          </p:pic>
        </p:grpSp>
        <p:cxnSp>
          <p:nvCxnSpPr>
            <p:cNvPr id="19" name="直線接點 18"/>
            <p:cNvCxnSpPr/>
            <p:nvPr/>
          </p:nvCxnSpPr>
          <p:spPr>
            <a:xfrm flipV="1">
              <a:off x="1988408" y="3231143"/>
              <a:ext cx="0" cy="1095977"/>
            </a:xfrm>
            <a:prstGeom prst="line">
              <a:avLst/>
            </a:prstGeom>
            <a:ln w="38100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0" name="Object 2"/>
            <p:cNvGraphicFramePr>
              <a:graphicFrameLocks noChangeAspect="1"/>
            </p:cNvGraphicFramePr>
            <p:nvPr>
              <p:extLst/>
            </p:nvPr>
          </p:nvGraphicFramePr>
          <p:xfrm>
            <a:off x="2053126" y="3505057"/>
            <a:ext cx="299210" cy="5422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06" name="方程式" r:id="rId11" imgW="126720" imgH="228600" progId="Equation.3">
                    <p:embed/>
                  </p:oleObj>
                </mc:Choice>
                <mc:Fallback>
                  <p:oleObj name="方程式" r:id="rId11" imgW="12672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53126" y="3505057"/>
                          <a:ext cx="299210" cy="5422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4" name="群組 23"/>
          <p:cNvGrpSpPr/>
          <p:nvPr/>
        </p:nvGrpSpPr>
        <p:grpSpPr>
          <a:xfrm>
            <a:off x="5568688" y="2558436"/>
            <a:ext cx="1005772" cy="2271521"/>
            <a:chOff x="1346564" y="2558436"/>
            <a:chExt cx="1005772" cy="2271521"/>
          </a:xfrm>
        </p:grpSpPr>
        <p:graphicFrame>
          <p:nvGraphicFramePr>
            <p:cNvPr id="25" name="Object 2"/>
            <p:cNvGraphicFramePr>
              <a:graphicFrameLocks noChangeAspect="1"/>
            </p:cNvGraphicFramePr>
            <p:nvPr>
              <p:extLst/>
            </p:nvPr>
          </p:nvGraphicFramePr>
          <p:xfrm>
            <a:off x="1346564" y="2558436"/>
            <a:ext cx="344488" cy="5349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07" name="方程式" r:id="rId13" imgW="139680" imgH="215640" progId="Equation.3">
                    <p:embed/>
                  </p:oleObj>
                </mc:Choice>
                <mc:Fallback>
                  <p:oleObj name="方程式" r:id="rId13" imgW="1396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6564" y="2558436"/>
                          <a:ext cx="344488" cy="5349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Object 2"/>
            <p:cNvGraphicFramePr>
              <a:graphicFrameLocks noChangeAspect="1"/>
            </p:cNvGraphicFramePr>
            <p:nvPr>
              <p:extLst/>
            </p:nvPr>
          </p:nvGraphicFramePr>
          <p:xfrm>
            <a:off x="1346564" y="4294970"/>
            <a:ext cx="406400" cy="5349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08" name="方程式" r:id="rId14" imgW="164880" imgH="215640" progId="Equation.3">
                    <p:embed/>
                  </p:oleObj>
                </mc:Choice>
                <mc:Fallback>
                  <p:oleObj name="方程式" r:id="rId14" imgW="1648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6564" y="4294970"/>
                          <a:ext cx="406400" cy="5349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7" name="群組 26"/>
            <p:cNvGrpSpPr>
              <a:grpSpLocks noChangeAspect="1"/>
            </p:cNvGrpSpPr>
            <p:nvPr/>
          </p:nvGrpSpPr>
          <p:grpSpPr>
            <a:xfrm>
              <a:off x="1691052" y="2618746"/>
              <a:ext cx="237072" cy="2093190"/>
              <a:chOff x="628649" y="2290650"/>
              <a:chExt cx="281022" cy="2481245"/>
            </a:xfrm>
          </p:grpSpPr>
          <p:pic>
            <p:nvPicPr>
              <p:cNvPr id="30" name="圖片 29"/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 rot="5400000">
                <a:off x="-104684" y="3023983"/>
                <a:ext cx="1714286" cy="247619"/>
              </a:xfrm>
              <a:prstGeom prst="rect">
                <a:avLst/>
              </a:prstGeom>
            </p:spPr>
          </p:pic>
          <p:pic>
            <p:nvPicPr>
              <p:cNvPr id="31" name="圖片 30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 rot="16200000">
                <a:off x="323957" y="4186181"/>
                <a:ext cx="933333" cy="238095"/>
              </a:xfrm>
              <a:prstGeom prst="rect">
                <a:avLst/>
              </a:prstGeom>
            </p:spPr>
          </p:pic>
        </p:grpSp>
        <p:cxnSp>
          <p:nvCxnSpPr>
            <p:cNvPr id="28" name="直線接點 27"/>
            <p:cNvCxnSpPr/>
            <p:nvPr/>
          </p:nvCxnSpPr>
          <p:spPr>
            <a:xfrm flipV="1">
              <a:off x="1988408" y="3231143"/>
              <a:ext cx="0" cy="1095977"/>
            </a:xfrm>
            <a:prstGeom prst="line">
              <a:avLst/>
            </a:prstGeom>
            <a:ln w="38100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9" name="Object 2"/>
            <p:cNvGraphicFramePr>
              <a:graphicFrameLocks noChangeAspect="1"/>
            </p:cNvGraphicFramePr>
            <p:nvPr>
              <p:extLst/>
            </p:nvPr>
          </p:nvGraphicFramePr>
          <p:xfrm>
            <a:off x="2053126" y="3505057"/>
            <a:ext cx="299210" cy="5422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09" name="方程式" r:id="rId15" imgW="126720" imgH="228600" progId="Equation.3">
                    <p:embed/>
                  </p:oleObj>
                </mc:Choice>
                <mc:Fallback>
                  <p:oleObj name="方程式" r:id="rId15" imgW="12672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53126" y="3505057"/>
                          <a:ext cx="299210" cy="5422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2" name="文字方塊 31"/>
          <p:cNvSpPr txBox="1"/>
          <p:nvPr/>
        </p:nvSpPr>
        <p:spPr>
          <a:xfrm>
            <a:off x="1525450" y="5194815"/>
            <a:ext cx="6093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TW" sz="2400" dirty="0" smtClean="0"/>
              <a:t>Easy to represent control variable </a:t>
            </a:r>
            <a:r>
              <a:rPr lang="en-US" altLang="zh-TW" sz="2400" dirty="0"/>
              <a:t>i</a:t>
            </a:r>
            <a:r>
              <a:rPr lang="en-US" altLang="zh-TW" sz="2400" baseline="-25000" dirty="0" smtClean="0"/>
              <a:t>x</a:t>
            </a:r>
            <a:r>
              <a:rPr lang="en-US" altLang="zh-TW" sz="2400" dirty="0" smtClean="0"/>
              <a:t> by mesh currents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4540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Mesh </a:t>
            </a:r>
            <a:r>
              <a:rPr lang="en-US" altLang="zh-TW" dirty="0"/>
              <a:t>Analysis with Controlled Sources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Voltage controlled 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1825" y="2996104"/>
            <a:ext cx="3554569" cy="1899607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9751" y="2996104"/>
            <a:ext cx="3587220" cy="1859229"/>
          </a:xfrm>
          <a:prstGeom prst="rect">
            <a:avLst/>
          </a:prstGeom>
        </p:spPr>
      </p:pic>
      <p:graphicFrame>
        <p:nvGraphicFramePr>
          <p:cNvPr id="6" name="Object 2"/>
          <p:cNvGraphicFramePr>
            <a:graphicFrameLocks noChangeAspect="1"/>
          </p:cNvGraphicFramePr>
          <p:nvPr>
            <p:extLst/>
          </p:nvPr>
        </p:nvGraphicFramePr>
        <p:xfrm>
          <a:off x="818373" y="2791534"/>
          <a:ext cx="263452" cy="409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1" name="方程式" r:id="rId5" imgW="139680" imgH="215640" progId="Equation.3">
                  <p:embed/>
                </p:oleObj>
              </mc:Choice>
              <mc:Fallback>
                <p:oleObj name="方程式" r:id="rId5" imgW="139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373" y="2791534"/>
                        <a:ext cx="263452" cy="4091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>
            <p:extLst/>
          </p:nvPr>
        </p:nvGraphicFramePr>
        <p:xfrm>
          <a:off x="818373" y="4454813"/>
          <a:ext cx="334926" cy="4408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2" name="方程式" r:id="rId7" imgW="164880" imgH="215640" progId="Equation.3">
                  <p:embed/>
                </p:oleObj>
              </mc:Choice>
              <mc:Fallback>
                <p:oleObj name="方程式" r:id="rId7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373" y="4454813"/>
                        <a:ext cx="334926" cy="4408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>
            <p:extLst/>
          </p:nvPr>
        </p:nvGraphicFramePr>
        <p:xfrm>
          <a:off x="4884825" y="2793273"/>
          <a:ext cx="263452" cy="409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3" name="方程式" r:id="rId9" imgW="139680" imgH="215640" progId="Equation.3">
                  <p:embed/>
                </p:oleObj>
              </mc:Choice>
              <mc:Fallback>
                <p:oleObj name="方程式" r:id="rId9" imgW="139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4825" y="2793273"/>
                        <a:ext cx="263452" cy="4091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>
            <p:extLst/>
          </p:nvPr>
        </p:nvGraphicFramePr>
        <p:xfrm>
          <a:off x="4884825" y="4456552"/>
          <a:ext cx="334926" cy="4408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4" name="方程式" r:id="rId10" imgW="164880" imgH="215640" progId="Equation.3">
                  <p:embed/>
                </p:oleObj>
              </mc:Choice>
              <mc:Fallback>
                <p:oleObj name="方程式" r:id="rId10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4825" y="4456552"/>
                        <a:ext cx="334926" cy="4408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文字方塊 11"/>
          <p:cNvSpPr txBox="1"/>
          <p:nvPr/>
        </p:nvSpPr>
        <p:spPr>
          <a:xfrm>
            <a:off x="1116528" y="5194815"/>
            <a:ext cx="7283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TW" sz="2400" dirty="0" smtClean="0"/>
              <a:t>In most cases, we can represent the  control variable </a:t>
            </a:r>
            <a:r>
              <a:rPr lang="en-US" altLang="zh-TW" sz="2400" dirty="0" err="1" smtClean="0"/>
              <a:t>v</a:t>
            </a:r>
            <a:r>
              <a:rPr lang="en-US" altLang="zh-TW" sz="2400" baseline="-25000" dirty="0" err="1" smtClean="0"/>
              <a:t>x</a:t>
            </a:r>
            <a:r>
              <a:rPr lang="en-US" altLang="zh-TW" sz="2400" dirty="0" smtClean="0"/>
              <a:t> by mesh currents (refer to slides of Lecture 3)</a:t>
            </a:r>
            <a:endParaRPr lang="zh-TW" altLang="en-US" sz="24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1447518" y="6025812"/>
            <a:ext cx="704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400" dirty="0" smtClean="0"/>
              <a:t>Except that when </a:t>
            </a:r>
            <a:r>
              <a:rPr lang="en-US" altLang="zh-TW" sz="2400" dirty="0" err="1" smtClean="0"/>
              <a:t>v</a:t>
            </a:r>
            <a:r>
              <a:rPr lang="en-US" altLang="zh-TW" sz="2400" baseline="-25000" dirty="0" err="1" smtClean="0"/>
              <a:t>x</a:t>
            </a:r>
            <a:r>
              <a:rPr lang="en-US" altLang="zh-TW" sz="2400" baseline="-25000" dirty="0" smtClean="0"/>
              <a:t> </a:t>
            </a:r>
            <a:r>
              <a:rPr lang="en-US" altLang="zh-TW" sz="2400" dirty="0" smtClean="0"/>
              <a:t>is the voltage of current sources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7569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台大碩士</a:t>
            </a:r>
            <a:r>
              <a:rPr lang="zh-TW" altLang="en-US" sz="4000" dirty="0" smtClean="0"/>
              <a:t>入學 </a:t>
            </a:r>
            <a:r>
              <a:rPr lang="en-US" altLang="zh-TW" sz="4000" dirty="0" smtClean="0"/>
              <a:t>(2012) – CCVS, VCCS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181" y="1449064"/>
            <a:ext cx="6964388" cy="56102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4485" y="2077557"/>
            <a:ext cx="5895238" cy="2666667"/>
          </a:xfrm>
          <a:prstGeom prst="rect">
            <a:avLst/>
          </a:prstGeom>
        </p:spPr>
      </p:pic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3672869"/>
              </p:ext>
            </p:extLst>
          </p:nvPr>
        </p:nvGraphicFramePr>
        <p:xfrm>
          <a:off x="5906606" y="2580034"/>
          <a:ext cx="1473200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8" name="方程式" r:id="rId6" imgW="596880" imgH="228600" progId="Equation.3">
                  <p:embed/>
                </p:oleObj>
              </mc:Choice>
              <mc:Fallback>
                <p:oleObj name="方程式" r:id="rId6" imgW="596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6606" y="2580034"/>
                        <a:ext cx="1473200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732809"/>
              </p:ext>
            </p:extLst>
          </p:nvPr>
        </p:nvGraphicFramePr>
        <p:xfrm>
          <a:off x="6009257" y="3153660"/>
          <a:ext cx="1754187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9" name="方程式" r:id="rId8" imgW="711000" imgH="228600" progId="Equation.3">
                  <p:embed/>
                </p:oleObj>
              </mc:Choice>
              <mc:Fallback>
                <p:oleObj name="方程式" r:id="rId8" imgW="711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9257" y="3153660"/>
                        <a:ext cx="1754187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1104932" y="5122384"/>
            <a:ext cx="1236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Mesh 1:</a:t>
            </a:r>
            <a:endParaRPr lang="zh-TW" altLang="en-US" sz="24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1092814" y="5882349"/>
            <a:ext cx="1236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Mesh 2:</a:t>
            </a:r>
            <a:endParaRPr lang="zh-TW" altLang="en-US" sz="2400" dirty="0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0946764"/>
              </p:ext>
            </p:extLst>
          </p:nvPr>
        </p:nvGraphicFramePr>
        <p:xfrm>
          <a:off x="2438021" y="5124190"/>
          <a:ext cx="4008438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00" name="方程式" r:id="rId10" imgW="1625400" imgH="228600" progId="Equation.3">
                  <p:embed/>
                </p:oleObj>
              </mc:Choice>
              <mc:Fallback>
                <p:oleObj name="方程式" r:id="rId10" imgW="1625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021" y="5124190"/>
                        <a:ext cx="4008438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1898598"/>
              </p:ext>
            </p:extLst>
          </p:nvPr>
        </p:nvGraphicFramePr>
        <p:xfrm>
          <a:off x="6033941" y="3679505"/>
          <a:ext cx="2971800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01" name="方程式" r:id="rId12" imgW="1206360" imgH="215640" progId="Equation.3">
                  <p:embed/>
                </p:oleObj>
              </mc:Choice>
              <mc:Fallback>
                <p:oleObj name="方程式" r:id="rId12" imgW="12063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3941" y="3679505"/>
                        <a:ext cx="2971800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9828619"/>
              </p:ext>
            </p:extLst>
          </p:nvPr>
        </p:nvGraphicFramePr>
        <p:xfrm>
          <a:off x="2375906" y="5864930"/>
          <a:ext cx="4797425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02" name="方程式" r:id="rId14" imgW="1942920" imgH="228600" progId="Equation.3">
                  <p:embed/>
                </p:oleObj>
              </mc:Choice>
              <mc:Fallback>
                <p:oleObj name="方程式" r:id="rId14" imgW="19429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5906" y="5864930"/>
                        <a:ext cx="4797425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文字方塊 14"/>
          <p:cNvSpPr txBox="1"/>
          <p:nvPr/>
        </p:nvSpPr>
        <p:spPr>
          <a:xfrm>
            <a:off x="2524777" y="3362979"/>
            <a:ext cx="325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+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2553346" y="4214681"/>
            <a:ext cx="325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-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1385620" y="2062381"/>
            <a:ext cx="325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+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2219013" y="2068360"/>
            <a:ext cx="325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-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240156" y="2788621"/>
            <a:ext cx="325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+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3466873" y="2799903"/>
            <a:ext cx="325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-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79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bg1">
                    <a:lumMod val="85000"/>
                  </a:schemeClr>
                </a:solidFill>
              </a:rPr>
              <a:t>Controlled sources</a:t>
            </a:r>
          </a:p>
          <a:p>
            <a:pPr lvl="1"/>
            <a:r>
              <a:rPr lang="en-US" altLang="zh-TW" dirty="0" smtClean="0">
                <a:solidFill>
                  <a:schemeClr val="bg1">
                    <a:lumMod val="85000"/>
                  </a:schemeClr>
                </a:solidFill>
              </a:rPr>
              <a:t>Chapter 2.3, 3.2</a:t>
            </a:r>
          </a:p>
          <a:p>
            <a:r>
              <a:rPr lang="en-US" altLang="zh-TW" dirty="0" smtClean="0">
                <a:solidFill>
                  <a:schemeClr val="bg1">
                    <a:lumMod val="85000"/>
                  </a:schemeClr>
                </a:solidFill>
              </a:rPr>
              <a:t>Node analysis with Controlled sources</a:t>
            </a:r>
          </a:p>
          <a:p>
            <a:pPr lvl="1"/>
            <a:r>
              <a:rPr lang="en-US" altLang="zh-TW" dirty="0">
                <a:solidFill>
                  <a:schemeClr val="bg1">
                    <a:lumMod val="85000"/>
                  </a:schemeClr>
                </a:solidFill>
              </a:rPr>
              <a:t>Chapter </a:t>
            </a:r>
            <a:r>
              <a:rPr lang="en-US" altLang="zh-TW" dirty="0" smtClean="0">
                <a:solidFill>
                  <a:schemeClr val="bg1">
                    <a:lumMod val="85000"/>
                  </a:schemeClr>
                </a:solidFill>
              </a:rPr>
              <a:t>4.3</a:t>
            </a:r>
          </a:p>
          <a:p>
            <a:r>
              <a:rPr lang="en-US" altLang="zh-TW" dirty="0" smtClean="0">
                <a:solidFill>
                  <a:schemeClr val="bg1">
                    <a:lumMod val="85000"/>
                  </a:schemeClr>
                </a:solidFill>
              </a:rPr>
              <a:t>Mesh </a:t>
            </a:r>
            <a:r>
              <a:rPr lang="en-US" altLang="zh-TW" dirty="0">
                <a:solidFill>
                  <a:schemeClr val="bg1">
                    <a:lumMod val="85000"/>
                  </a:schemeClr>
                </a:solidFill>
              </a:rPr>
              <a:t>analysis with Controlled </a:t>
            </a:r>
            <a:r>
              <a:rPr lang="en-US" altLang="zh-TW" dirty="0" smtClean="0">
                <a:solidFill>
                  <a:schemeClr val="bg1">
                    <a:lumMod val="85000"/>
                  </a:schemeClr>
                </a:solidFill>
              </a:rPr>
              <a:t>sources</a:t>
            </a:r>
          </a:p>
          <a:p>
            <a:pPr lvl="1"/>
            <a:r>
              <a:rPr lang="en-US" altLang="zh-TW" dirty="0">
                <a:solidFill>
                  <a:schemeClr val="bg1">
                    <a:lumMod val="85000"/>
                  </a:schemeClr>
                </a:solidFill>
              </a:rPr>
              <a:t>Chapter </a:t>
            </a:r>
            <a:r>
              <a:rPr lang="en-US" altLang="zh-TW" dirty="0" smtClean="0">
                <a:solidFill>
                  <a:schemeClr val="bg1">
                    <a:lumMod val="85000"/>
                  </a:schemeClr>
                </a:solidFill>
              </a:rPr>
              <a:t>4.3</a:t>
            </a:r>
            <a:endParaRPr lang="en-US" altLang="zh-TW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altLang="zh-TW" dirty="0" smtClean="0"/>
              <a:t>Superposition with </a:t>
            </a:r>
            <a:r>
              <a:rPr lang="en-US" altLang="zh-TW" dirty="0"/>
              <a:t>Controlled </a:t>
            </a:r>
            <a:r>
              <a:rPr lang="en-US" altLang="zh-TW" dirty="0" smtClean="0"/>
              <a:t>sources</a:t>
            </a:r>
          </a:p>
          <a:p>
            <a:pPr lvl="1"/>
            <a:r>
              <a:rPr lang="en-US" altLang="zh-TW" dirty="0" smtClean="0"/>
              <a:t>Chapter 2.4</a:t>
            </a:r>
            <a:endParaRPr lang="en-US" altLang="zh-TW" dirty="0"/>
          </a:p>
          <a:p>
            <a:endParaRPr lang="zh-TW" alt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79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Superposition </a:t>
            </a:r>
            <a:r>
              <a:rPr lang="en-US" altLang="zh-TW" dirty="0" smtClean="0"/>
              <a:t>Principle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Example 2.10</a:t>
            </a:r>
          </a:p>
          <a:p>
            <a:pPr lvl="1"/>
            <a:r>
              <a:rPr lang="en-US" altLang="zh-TW" sz="2800" dirty="0" smtClean="0"/>
              <a:t>Find i</a:t>
            </a:r>
            <a:r>
              <a:rPr lang="en-US" altLang="zh-TW" sz="2800" baseline="-25000" dirty="0" smtClean="0"/>
              <a:t>1</a:t>
            </a:r>
            <a:endParaRPr lang="zh-TW" altLang="en-US" sz="2800" baseline="-250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8353" y="1511225"/>
            <a:ext cx="4162425" cy="3048000"/>
          </a:xfrm>
          <a:prstGeom prst="rect">
            <a:avLst/>
          </a:prstGeom>
        </p:spPr>
      </p:pic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679077"/>
              </p:ext>
            </p:extLst>
          </p:nvPr>
        </p:nvGraphicFramePr>
        <p:xfrm>
          <a:off x="4577987" y="3686894"/>
          <a:ext cx="378882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6" name="方程式" r:id="rId4" imgW="152280" imgH="215640" progId="Equation.3">
                  <p:embed/>
                </p:oleObj>
              </mc:Choice>
              <mc:Fallback>
                <p:oleObj name="方程式" r:id="rId4" imgW="152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7987" y="3686894"/>
                        <a:ext cx="378882" cy="54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3929850"/>
              </p:ext>
            </p:extLst>
          </p:nvPr>
        </p:nvGraphicFramePr>
        <p:xfrm>
          <a:off x="6839116" y="1511225"/>
          <a:ext cx="40957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7" name="方程式" r:id="rId6" imgW="164880" imgH="215640" progId="Equation.3">
                  <p:embed/>
                </p:oleObj>
              </mc:Choice>
              <mc:Fallback>
                <p:oleObj name="方程式" r:id="rId6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9116" y="1511225"/>
                        <a:ext cx="409575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6722920"/>
              </p:ext>
            </p:extLst>
          </p:nvPr>
        </p:nvGraphicFramePr>
        <p:xfrm>
          <a:off x="6077116" y="3648000"/>
          <a:ext cx="4095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8" name="方程式" r:id="rId8" imgW="164880" imgH="228600" progId="Equation.3">
                  <p:embed/>
                </p:oleObj>
              </mc:Choice>
              <mc:Fallback>
                <p:oleObj name="方程式" r:id="rId8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7116" y="3648000"/>
                        <a:ext cx="40957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>
            <p:extLst/>
          </p:nvPr>
        </p:nvGraphicFramePr>
        <p:xfrm>
          <a:off x="628650" y="2668229"/>
          <a:ext cx="32131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9" name="方程式" r:id="rId10" imgW="1295280" imgH="228600" progId="Equation.3">
                  <p:embed/>
                </p:oleObj>
              </mc:Choice>
              <mc:Fallback>
                <p:oleObj name="方程式" r:id="rId10" imgW="1295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2668229"/>
                        <a:ext cx="32131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9323923"/>
              </p:ext>
            </p:extLst>
          </p:nvPr>
        </p:nvGraphicFramePr>
        <p:xfrm>
          <a:off x="971683" y="3278623"/>
          <a:ext cx="236378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0" name="方程式" r:id="rId12" imgW="952200" imgH="228600" progId="Equation.3">
                  <p:embed/>
                </p:oleObj>
              </mc:Choice>
              <mc:Fallback>
                <p:oleObj name="方程式" r:id="rId12" imgW="952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83" y="3278623"/>
                        <a:ext cx="2363787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557105" y="3850123"/>
            <a:ext cx="37356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We can find i</a:t>
            </a:r>
            <a:r>
              <a:rPr lang="en-US" altLang="zh-TW" sz="2800" baseline="-25000" dirty="0" smtClean="0"/>
              <a:t>1-1</a:t>
            </a:r>
            <a:r>
              <a:rPr lang="en-US" altLang="zh-TW" sz="2800" dirty="0" smtClean="0"/>
              <a:t>, i</a:t>
            </a:r>
            <a:r>
              <a:rPr lang="en-US" altLang="zh-TW" sz="2800" baseline="-25000" dirty="0" smtClean="0"/>
              <a:t>1-2</a:t>
            </a:r>
            <a:r>
              <a:rPr lang="en-US" altLang="zh-TW" sz="2800" dirty="0" smtClean="0"/>
              <a:t>, i</a:t>
            </a:r>
            <a:r>
              <a:rPr lang="en-US" altLang="zh-TW" sz="2800" baseline="-25000" dirty="0" smtClean="0"/>
              <a:t>1-3</a:t>
            </a:r>
            <a:r>
              <a:rPr lang="en-US" altLang="zh-TW" sz="2800" dirty="0" smtClean="0"/>
              <a:t> separately. </a:t>
            </a:r>
            <a:endParaRPr lang="zh-TW" altLang="en-US" sz="28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577907" y="4919347"/>
            <a:ext cx="2715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set x</a:t>
            </a:r>
            <a:r>
              <a:rPr lang="en-US" altLang="zh-TW" sz="2800" baseline="-25000" dirty="0" smtClean="0"/>
              <a:t>2</a:t>
            </a:r>
            <a:r>
              <a:rPr lang="en-US" altLang="zh-TW" sz="2800" dirty="0" smtClean="0"/>
              <a:t>=0 and x</a:t>
            </a:r>
            <a:r>
              <a:rPr lang="en-US" altLang="zh-TW" sz="2800" baseline="-25000" dirty="0" smtClean="0"/>
              <a:t>3</a:t>
            </a:r>
            <a:r>
              <a:rPr lang="en-US" altLang="zh-TW" sz="2800" dirty="0" smtClean="0"/>
              <a:t>=0 </a:t>
            </a:r>
            <a:endParaRPr lang="zh-TW" altLang="en-US" sz="28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577907" y="5432708"/>
            <a:ext cx="2715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set x</a:t>
            </a:r>
            <a:r>
              <a:rPr lang="en-US" altLang="zh-TW" sz="2800" baseline="-25000" dirty="0"/>
              <a:t>1</a:t>
            </a:r>
            <a:r>
              <a:rPr lang="en-US" altLang="zh-TW" sz="2800" dirty="0" smtClean="0"/>
              <a:t>=0 and x</a:t>
            </a:r>
            <a:r>
              <a:rPr lang="en-US" altLang="zh-TW" sz="2800" baseline="-25000" dirty="0" smtClean="0"/>
              <a:t>3</a:t>
            </a:r>
            <a:r>
              <a:rPr lang="en-US" altLang="zh-TW" sz="2800" dirty="0" smtClean="0"/>
              <a:t>=0 </a:t>
            </a:r>
            <a:endParaRPr lang="zh-TW" altLang="en-US" sz="28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577907" y="5945382"/>
            <a:ext cx="2715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set x</a:t>
            </a:r>
            <a:r>
              <a:rPr lang="en-US" altLang="zh-TW" sz="2800" baseline="-25000" dirty="0"/>
              <a:t>1</a:t>
            </a:r>
            <a:r>
              <a:rPr lang="en-US" altLang="zh-TW" sz="2800" dirty="0" smtClean="0"/>
              <a:t>=0 and x</a:t>
            </a:r>
            <a:r>
              <a:rPr lang="en-US" altLang="zh-TW" sz="2800" baseline="-25000" dirty="0"/>
              <a:t>2</a:t>
            </a:r>
            <a:r>
              <a:rPr lang="en-US" altLang="zh-TW" sz="2800" dirty="0" smtClean="0"/>
              <a:t>=0 </a:t>
            </a:r>
            <a:endParaRPr lang="zh-TW" altLang="en-US" sz="2800" dirty="0"/>
          </a:p>
        </p:txBody>
      </p:sp>
      <p:graphicFrame>
        <p:nvGraphicFramePr>
          <p:cNvPr id="1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8216441"/>
              </p:ext>
            </p:extLst>
          </p:nvPr>
        </p:nvGraphicFramePr>
        <p:xfrm>
          <a:off x="4801845" y="4972981"/>
          <a:ext cx="50482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1" name="方程式" r:id="rId14" imgW="203040" imgH="215640" progId="Equation.3">
                  <p:embed/>
                </p:oleObj>
              </mc:Choice>
              <mc:Fallback>
                <p:oleObj name="方程式" r:id="rId14" imgW="2030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1845" y="4972981"/>
                        <a:ext cx="504825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1491359"/>
              </p:ext>
            </p:extLst>
          </p:nvPr>
        </p:nvGraphicFramePr>
        <p:xfrm>
          <a:off x="4786763" y="5470375"/>
          <a:ext cx="534988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2" name="方程式" r:id="rId16" imgW="215640" imgH="215640" progId="Equation.3">
                  <p:embed/>
                </p:oleObj>
              </mc:Choice>
              <mc:Fallback>
                <p:oleObj name="方程式" r:id="rId16" imgW="2156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763" y="5470375"/>
                        <a:ext cx="534988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3183782"/>
              </p:ext>
            </p:extLst>
          </p:nvPr>
        </p:nvGraphicFramePr>
        <p:xfrm>
          <a:off x="4743549" y="5996857"/>
          <a:ext cx="5365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3" name="方程式" r:id="rId18" imgW="215640" imgH="228600" progId="Equation.3">
                  <p:embed/>
                </p:oleObj>
              </mc:Choice>
              <mc:Fallback>
                <p:oleObj name="方程式" r:id="rId18" imgW="215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3549" y="5996857"/>
                        <a:ext cx="53657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向右箭號 18"/>
          <p:cNvSpPr/>
          <p:nvPr/>
        </p:nvSpPr>
        <p:spPr>
          <a:xfrm>
            <a:off x="3393376" y="5058361"/>
            <a:ext cx="505425" cy="3558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向右箭號 19"/>
          <p:cNvSpPr/>
          <p:nvPr/>
        </p:nvSpPr>
        <p:spPr>
          <a:xfrm>
            <a:off x="3397606" y="5557252"/>
            <a:ext cx="505425" cy="3558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向右箭號 20"/>
          <p:cNvSpPr/>
          <p:nvPr/>
        </p:nvSpPr>
        <p:spPr>
          <a:xfrm>
            <a:off x="3390468" y="6065655"/>
            <a:ext cx="505425" cy="3558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右大括弧 4"/>
          <p:cNvSpPr/>
          <p:nvPr/>
        </p:nvSpPr>
        <p:spPr>
          <a:xfrm>
            <a:off x="5280124" y="5058361"/>
            <a:ext cx="652001" cy="1502124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6645699"/>
              </p:ext>
            </p:extLst>
          </p:nvPr>
        </p:nvGraphicFramePr>
        <p:xfrm>
          <a:off x="6146320" y="5470375"/>
          <a:ext cx="264636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4" name="方程式" r:id="rId20" imgW="1066680" imgH="228600" progId="Equation.3">
                  <p:embed/>
                </p:oleObj>
              </mc:Choice>
              <mc:Fallback>
                <p:oleObj name="方程式" r:id="rId20" imgW="10666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6320" y="5470375"/>
                        <a:ext cx="2646362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文字方塊 22"/>
          <p:cNvSpPr txBox="1"/>
          <p:nvPr/>
        </p:nvSpPr>
        <p:spPr>
          <a:xfrm>
            <a:off x="3911866" y="4989851"/>
            <a:ext cx="853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find</a:t>
            </a:r>
            <a:endParaRPr lang="zh-TW" altLang="en-US" sz="2800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3906928" y="5473637"/>
            <a:ext cx="853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find</a:t>
            </a:r>
            <a:endParaRPr lang="zh-TW" altLang="en-US" sz="2800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3906928" y="6052457"/>
            <a:ext cx="853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find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718627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Superposition </a:t>
            </a:r>
            <a:r>
              <a:rPr lang="en-US" altLang="zh-TW" dirty="0" smtClean="0"/>
              <a:t>Principle with controlled variable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Example </a:t>
            </a:r>
            <a:r>
              <a:rPr lang="en-US" altLang="zh-TW" dirty="0" smtClean="0"/>
              <a:t>2.11</a:t>
            </a:r>
          </a:p>
          <a:p>
            <a:pPr lvl="1"/>
            <a:r>
              <a:rPr lang="en-US" altLang="zh-TW" dirty="0" smtClean="0"/>
              <a:t>Find i</a:t>
            </a:r>
            <a:r>
              <a:rPr lang="en-US" altLang="zh-TW" baseline="-25000" dirty="0" smtClean="0"/>
              <a:t>1</a:t>
            </a:r>
            <a:endParaRPr lang="zh-TW" altLang="en-US" baseline="-25000" dirty="0"/>
          </a:p>
        </p:txBody>
      </p:sp>
      <p:grpSp>
        <p:nvGrpSpPr>
          <p:cNvPr id="11" name="群組 10"/>
          <p:cNvGrpSpPr/>
          <p:nvPr/>
        </p:nvGrpSpPr>
        <p:grpSpPr>
          <a:xfrm>
            <a:off x="3833713" y="1825625"/>
            <a:ext cx="5139558" cy="3636348"/>
            <a:chOff x="3815255" y="386379"/>
            <a:chExt cx="5139558" cy="3636348"/>
          </a:xfrm>
        </p:grpSpPr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15255" y="438704"/>
              <a:ext cx="5139558" cy="3584023"/>
            </a:xfrm>
            <a:prstGeom prst="rect">
              <a:avLst/>
            </a:prstGeom>
          </p:spPr>
        </p:pic>
        <p:grpSp>
          <p:nvGrpSpPr>
            <p:cNvPr id="10" name="群組 9"/>
            <p:cNvGrpSpPr/>
            <p:nvPr/>
          </p:nvGrpSpPr>
          <p:grpSpPr>
            <a:xfrm>
              <a:off x="3898316" y="386379"/>
              <a:ext cx="3752193" cy="2865554"/>
              <a:chOff x="3898316" y="386379"/>
              <a:chExt cx="3752193" cy="2865554"/>
            </a:xfrm>
          </p:grpSpPr>
          <p:sp>
            <p:nvSpPr>
              <p:cNvPr id="8" name="矩形 7"/>
              <p:cNvSpPr/>
              <p:nvPr/>
            </p:nvSpPr>
            <p:spPr>
              <a:xfrm>
                <a:off x="7224839" y="438704"/>
                <a:ext cx="425670" cy="2641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3898316" y="2562459"/>
                <a:ext cx="494175" cy="36992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graphicFrame>
            <p:nvGraphicFramePr>
              <p:cNvPr id="7" name="Object 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58937994"/>
                  </p:ext>
                </p:extLst>
              </p:nvPr>
            </p:nvGraphicFramePr>
            <p:xfrm>
              <a:off x="6785376" y="386379"/>
              <a:ext cx="469458" cy="63879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771" name="方程式" r:id="rId4" imgW="164880" imgH="215640" progId="Equation.3">
                      <p:embed/>
                    </p:oleObj>
                  </mc:Choice>
                  <mc:Fallback>
                    <p:oleObj name="方程式" r:id="rId4" imgW="164880" imgH="2156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785376" y="386379"/>
                            <a:ext cx="469458" cy="63879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" name="Object 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62429759"/>
                  </p:ext>
                </p:extLst>
              </p:nvPr>
            </p:nvGraphicFramePr>
            <p:xfrm>
              <a:off x="4041275" y="2612839"/>
              <a:ext cx="434277" cy="63909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772" name="方程式" r:id="rId6" imgW="152280" imgH="215640" progId="Equation.3">
                      <p:embed/>
                    </p:oleObj>
                  </mc:Choice>
                  <mc:Fallback>
                    <p:oleObj name="方程式" r:id="rId6" imgW="152280" imgH="2156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41275" y="2612839"/>
                            <a:ext cx="434277" cy="63909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12" name="文字方塊 11"/>
          <p:cNvSpPr txBox="1"/>
          <p:nvPr/>
        </p:nvSpPr>
        <p:spPr>
          <a:xfrm>
            <a:off x="6947912" y="3096927"/>
            <a:ext cx="325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+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7702506" y="3074328"/>
            <a:ext cx="325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-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8091219" y="3839638"/>
            <a:ext cx="325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+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8106985" y="4466139"/>
            <a:ext cx="325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-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5077800" y="3107686"/>
            <a:ext cx="325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+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5850166" y="3070092"/>
            <a:ext cx="325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-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pic>
        <p:nvPicPr>
          <p:cNvPr id="18" name="圖片 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6138014" flipH="1" flipV="1">
            <a:off x="4806421" y="3963852"/>
            <a:ext cx="1503371" cy="936098"/>
          </a:xfrm>
          <a:prstGeom prst="rect">
            <a:avLst/>
          </a:prstGeom>
        </p:spPr>
      </p:pic>
      <p:graphicFrame>
        <p:nvGraphicFramePr>
          <p:cNvPr id="19" name="物件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8485178"/>
              </p:ext>
            </p:extLst>
          </p:nvPr>
        </p:nvGraphicFramePr>
        <p:xfrm>
          <a:off x="5184768" y="4201514"/>
          <a:ext cx="858838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3" name="方程式" r:id="rId9" imgW="342720" imgH="228600" progId="Equation.3">
                  <p:embed/>
                </p:oleObj>
              </mc:Choice>
              <mc:Fallback>
                <p:oleObj name="方程式" r:id="rId9" imgW="3427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4768" y="4201514"/>
                        <a:ext cx="858838" cy="5730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2392996"/>
              </p:ext>
            </p:extLst>
          </p:nvPr>
        </p:nvGraphicFramePr>
        <p:xfrm>
          <a:off x="280988" y="2824317"/>
          <a:ext cx="4291012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4" name="方程式" r:id="rId11" imgW="1739880" imgH="228600" progId="Equation.3">
                  <p:embed/>
                </p:oleObj>
              </mc:Choice>
              <mc:Fallback>
                <p:oleObj name="方程式" r:id="rId11" imgW="1739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8" y="2824317"/>
                        <a:ext cx="4291012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132910"/>
              </p:ext>
            </p:extLst>
          </p:nvPr>
        </p:nvGraphicFramePr>
        <p:xfrm>
          <a:off x="417439" y="3988059"/>
          <a:ext cx="3195638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5" name="方程式" r:id="rId13" imgW="1295280" imgH="393480" progId="Equation.3">
                  <p:embed/>
                </p:oleObj>
              </mc:Choice>
              <mc:Fallback>
                <p:oleObj name="方程式" r:id="rId13" imgW="1295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439" y="3988059"/>
                        <a:ext cx="3195638" cy="976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0114830"/>
              </p:ext>
            </p:extLst>
          </p:nvPr>
        </p:nvGraphicFramePr>
        <p:xfrm>
          <a:off x="387517" y="5483697"/>
          <a:ext cx="3603625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6" name="方程式" r:id="rId15" imgW="1460160" imgH="393480" progId="Equation.3">
                  <p:embed/>
                </p:oleObj>
              </mc:Choice>
              <mc:Fallback>
                <p:oleObj name="方程式" r:id="rId15" imgW="14601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517" y="5483697"/>
                        <a:ext cx="3603625" cy="976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向右箭號 22"/>
          <p:cNvSpPr/>
          <p:nvPr/>
        </p:nvSpPr>
        <p:spPr>
          <a:xfrm>
            <a:off x="4232275" y="5694203"/>
            <a:ext cx="622626" cy="6425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2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1381050"/>
              </p:ext>
            </p:extLst>
          </p:nvPr>
        </p:nvGraphicFramePr>
        <p:xfrm>
          <a:off x="5077800" y="5463156"/>
          <a:ext cx="2538412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7" name="方程式" r:id="rId17" imgW="1028520" imgH="393480" progId="Equation.3">
                  <p:embed/>
                </p:oleObj>
              </mc:Choice>
              <mc:Fallback>
                <p:oleObj name="方程式" r:id="rId17" imgW="10285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7800" y="5463156"/>
                        <a:ext cx="2538412" cy="976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向右箭號 24"/>
          <p:cNvSpPr/>
          <p:nvPr/>
        </p:nvSpPr>
        <p:spPr>
          <a:xfrm rot="5400000">
            <a:off x="1793914" y="3391724"/>
            <a:ext cx="622626" cy="6425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向右箭號 25"/>
          <p:cNvSpPr/>
          <p:nvPr/>
        </p:nvSpPr>
        <p:spPr>
          <a:xfrm rot="5400000">
            <a:off x="1793914" y="4902512"/>
            <a:ext cx="622626" cy="6425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953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23" grpId="0" animBg="1"/>
      <p:bldP spid="25" grpId="0" animBg="1"/>
      <p:bldP spid="2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Example </a:t>
            </a:r>
            <a:r>
              <a:rPr lang="en-US" altLang="zh-TW" dirty="0" smtClean="0"/>
              <a:t>2.11</a:t>
            </a:r>
            <a:endParaRPr lang="en-US" altLang="zh-TW" dirty="0"/>
          </a:p>
          <a:p>
            <a:pPr lvl="1"/>
            <a:r>
              <a:rPr lang="en-US" altLang="zh-TW" sz="2800" dirty="0"/>
              <a:t>Find i</a:t>
            </a:r>
            <a:r>
              <a:rPr lang="en-US" altLang="zh-TW" sz="2800" baseline="-25000" dirty="0"/>
              <a:t>1</a:t>
            </a:r>
            <a:endParaRPr lang="zh-TW" altLang="en-US" sz="2800" baseline="-25000" dirty="0"/>
          </a:p>
        </p:txBody>
      </p:sp>
      <p:grpSp>
        <p:nvGrpSpPr>
          <p:cNvPr id="7" name="群組 6"/>
          <p:cNvGrpSpPr/>
          <p:nvPr/>
        </p:nvGrpSpPr>
        <p:grpSpPr>
          <a:xfrm>
            <a:off x="4031379" y="1301508"/>
            <a:ext cx="4483971" cy="3090474"/>
            <a:chOff x="3706916" y="1377083"/>
            <a:chExt cx="4483971" cy="3090474"/>
          </a:xfrm>
        </p:grpSpPr>
        <p:pic>
          <p:nvPicPr>
            <p:cNvPr id="4" name="圖片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06916" y="1439252"/>
              <a:ext cx="4483971" cy="3028305"/>
            </a:xfrm>
            <a:prstGeom prst="rect">
              <a:avLst/>
            </a:prstGeom>
          </p:spPr>
        </p:pic>
        <p:graphicFrame>
          <p:nvGraphicFramePr>
            <p:cNvPr id="5" name="Object 6"/>
            <p:cNvGraphicFramePr>
              <a:graphicFrameLocks noChangeAspect="1"/>
            </p:cNvGraphicFramePr>
            <p:nvPr>
              <p:extLst/>
            </p:nvPr>
          </p:nvGraphicFramePr>
          <p:xfrm>
            <a:off x="3804131" y="3402301"/>
            <a:ext cx="378882" cy="540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6" name="方程式" r:id="rId4" imgW="152280" imgH="215640" progId="Equation.3">
                    <p:embed/>
                  </p:oleObj>
                </mc:Choice>
                <mc:Fallback>
                  <p:oleObj name="方程式" r:id="rId4" imgW="1522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04131" y="3402301"/>
                          <a:ext cx="378882" cy="540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6"/>
            <p:cNvGraphicFramePr>
              <a:graphicFrameLocks noChangeAspect="1"/>
            </p:cNvGraphicFramePr>
            <p:nvPr>
              <p:extLst/>
            </p:nvPr>
          </p:nvGraphicFramePr>
          <p:xfrm>
            <a:off x="6260230" y="1377083"/>
            <a:ext cx="409575" cy="539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7" name="方程式" r:id="rId6" imgW="164880" imgH="215640" progId="Equation.3">
                    <p:embed/>
                  </p:oleObj>
                </mc:Choice>
                <mc:Fallback>
                  <p:oleObj name="方程式" r:id="rId6" imgW="1648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60230" y="1377083"/>
                          <a:ext cx="409575" cy="539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群組 9"/>
          <p:cNvGrpSpPr/>
          <p:nvPr/>
        </p:nvGrpSpPr>
        <p:grpSpPr>
          <a:xfrm>
            <a:off x="942837" y="3022051"/>
            <a:ext cx="2236787" cy="1149350"/>
            <a:chOff x="839599" y="3023726"/>
            <a:chExt cx="2236787" cy="1149350"/>
          </a:xfrm>
        </p:grpSpPr>
        <p:graphicFrame>
          <p:nvGraphicFramePr>
            <p:cNvPr id="8" name="Object 6"/>
            <p:cNvGraphicFramePr>
              <a:graphicFrameLocks noChangeAspect="1"/>
            </p:cNvGraphicFramePr>
            <p:nvPr>
              <p:extLst/>
            </p:nvPr>
          </p:nvGraphicFramePr>
          <p:xfrm>
            <a:off x="839599" y="3023726"/>
            <a:ext cx="2236787" cy="539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8" name="方程式" r:id="rId8" imgW="901440" imgH="215640" progId="Equation.3">
                    <p:embed/>
                  </p:oleObj>
                </mc:Choice>
                <mc:Fallback>
                  <p:oleObj name="方程式" r:id="rId8" imgW="90144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9599" y="3023726"/>
                          <a:ext cx="2236787" cy="539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6"/>
            <p:cNvGraphicFramePr>
              <a:graphicFrameLocks noChangeAspect="1"/>
            </p:cNvGraphicFramePr>
            <p:nvPr>
              <p:extLst/>
            </p:nvPr>
          </p:nvGraphicFramePr>
          <p:xfrm>
            <a:off x="1088836" y="3633326"/>
            <a:ext cx="1576388" cy="539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9" name="方程式" r:id="rId10" imgW="634680" imgH="215640" progId="Equation.3">
                    <p:embed/>
                  </p:oleObj>
                </mc:Choice>
                <mc:Fallback>
                  <p:oleObj name="方程式" r:id="rId10" imgW="6346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88836" y="3633326"/>
                          <a:ext cx="1576388" cy="539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" name="群組 18"/>
          <p:cNvGrpSpPr/>
          <p:nvPr/>
        </p:nvGrpSpPr>
        <p:grpSpPr>
          <a:xfrm>
            <a:off x="1227404" y="4647287"/>
            <a:ext cx="6862980" cy="1036581"/>
            <a:chOff x="1822102" y="5118112"/>
            <a:chExt cx="6862980" cy="1036581"/>
          </a:xfrm>
        </p:grpSpPr>
        <p:sp>
          <p:nvSpPr>
            <p:cNvPr id="11" name="文字方塊 10"/>
            <p:cNvSpPr txBox="1"/>
            <p:nvPr/>
          </p:nvSpPr>
          <p:spPr>
            <a:xfrm>
              <a:off x="1822102" y="5118112"/>
              <a:ext cx="27150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800" dirty="0" smtClean="0"/>
                <a:t>set x</a:t>
              </a:r>
              <a:r>
                <a:rPr lang="en-US" altLang="zh-TW" sz="2800" baseline="-25000" dirty="0" smtClean="0"/>
                <a:t>2</a:t>
              </a:r>
              <a:r>
                <a:rPr lang="en-US" altLang="zh-TW" sz="2800" dirty="0" smtClean="0"/>
                <a:t>=0</a:t>
              </a:r>
              <a:endParaRPr lang="zh-TW" altLang="en-US" sz="2800" dirty="0"/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1822102" y="5631473"/>
              <a:ext cx="27150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800" dirty="0" smtClean="0"/>
                <a:t>set x</a:t>
              </a:r>
              <a:r>
                <a:rPr lang="en-US" altLang="zh-TW" sz="2800" baseline="-25000" dirty="0" smtClean="0"/>
                <a:t>1</a:t>
              </a:r>
              <a:r>
                <a:rPr lang="en-US" altLang="zh-TW" sz="2800" dirty="0" smtClean="0"/>
                <a:t>=0</a:t>
              </a:r>
              <a:endParaRPr lang="zh-TW" altLang="en-US" sz="2800" dirty="0"/>
            </a:p>
          </p:txBody>
        </p:sp>
        <p:sp>
          <p:nvSpPr>
            <p:cNvPr id="15" name="向右箭號 14"/>
            <p:cNvSpPr/>
            <p:nvPr/>
          </p:nvSpPr>
          <p:spPr>
            <a:xfrm>
              <a:off x="3396120" y="5239686"/>
              <a:ext cx="505425" cy="3558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向右箭號 15"/>
            <p:cNvSpPr/>
            <p:nvPr/>
          </p:nvSpPr>
          <p:spPr>
            <a:xfrm>
              <a:off x="3400350" y="5738577"/>
              <a:ext cx="505425" cy="3558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文字方塊 16"/>
            <p:cNvSpPr txBox="1"/>
            <p:nvPr/>
          </p:nvSpPr>
          <p:spPr>
            <a:xfrm>
              <a:off x="4031379" y="5146146"/>
              <a:ext cx="465370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800" dirty="0" smtClean="0"/>
                <a:t>The current through 2</a:t>
              </a:r>
              <a:r>
                <a:rPr lang="el-GR" altLang="zh-TW" sz="2800" dirty="0" smtClean="0">
                  <a:latin typeface="Calibri" panose="020F0502020204030204" pitchFamily="34" charset="0"/>
                </a:rPr>
                <a:t>Ω</a:t>
              </a:r>
              <a:r>
                <a:rPr lang="en-US" altLang="zh-TW" sz="2800" dirty="0" smtClean="0">
                  <a:latin typeface="Calibri" panose="020F0502020204030204" pitchFamily="34" charset="0"/>
                </a:rPr>
                <a:t> is i</a:t>
              </a:r>
              <a:r>
                <a:rPr lang="en-US" altLang="zh-TW" sz="2800" baseline="-25000" dirty="0" smtClean="0">
                  <a:latin typeface="Calibri" panose="020F0502020204030204" pitchFamily="34" charset="0"/>
                </a:rPr>
                <a:t>1-1</a:t>
              </a:r>
              <a:r>
                <a:rPr lang="en-US" altLang="zh-TW" sz="2800" dirty="0" smtClean="0">
                  <a:latin typeface="Calibri" panose="020F0502020204030204" pitchFamily="34" charset="0"/>
                </a:rPr>
                <a:t>.</a:t>
              </a:r>
              <a:endParaRPr lang="zh-TW" altLang="en-US" sz="2800" dirty="0"/>
            </a:p>
          </p:txBody>
        </p:sp>
        <p:sp>
          <p:nvSpPr>
            <p:cNvPr id="18" name="文字方塊 17"/>
            <p:cNvSpPr txBox="1"/>
            <p:nvPr/>
          </p:nvSpPr>
          <p:spPr>
            <a:xfrm>
              <a:off x="4031379" y="5621635"/>
              <a:ext cx="44914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800" dirty="0" smtClean="0"/>
                <a:t>The current through 2</a:t>
              </a:r>
              <a:r>
                <a:rPr lang="el-GR" altLang="zh-TW" sz="2800" dirty="0" smtClean="0">
                  <a:latin typeface="Calibri" panose="020F0502020204030204" pitchFamily="34" charset="0"/>
                </a:rPr>
                <a:t>Ω</a:t>
              </a:r>
              <a:r>
                <a:rPr lang="en-US" altLang="zh-TW" sz="2800" dirty="0" smtClean="0">
                  <a:latin typeface="Calibri" panose="020F0502020204030204" pitchFamily="34" charset="0"/>
                </a:rPr>
                <a:t> is i</a:t>
              </a:r>
              <a:r>
                <a:rPr lang="en-US" altLang="zh-TW" sz="2800" baseline="-25000" dirty="0" smtClean="0">
                  <a:latin typeface="Calibri" panose="020F0502020204030204" pitchFamily="34" charset="0"/>
                </a:rPr>
                <a:t>1-2</a:t>
              </a:r>
              <a:r>
                <a:rPr lang="en-US" altLang="zh-TW" sz="2800" dirty="0" smtClean="0">
                  <a:latin typeface="Calibri" panose="020F0502020204030204" pitchFamily="34" charset="0"/>
                </a:rPr>
                <a:t>.</a:t>
              </a:r>
              <a:endParaRPr lang="zh-TW" altLang="en-US" sz="2800" dirty="0"/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Superposition Principle with controlled variable</a:t>
            </a:r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1262745" y="5892800"/>
            <a:ext cx="6563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i="1" dirty="0" smtClean="0">
                <a:solidFill>
                  <a:srgbClr val="FF0000"/>
                </a:solidFill>
              </a:rPr>
              <a:t>Do not “turn off” controlled sources</a:t>
            </a:r>
            <a:endParaRPr lang="zh-TW" altLang="en-US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593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圖片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0727" y="1320350"/>
            <a:ext cx="4884897" cy="30924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Superposition Principle with controlled variable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Example </a:t>
            </a:r>
            <a:r>
              <a:rPr lang="en-US" altLang="zh-TW" dirty="0" smtClean="0"/>
              <a:t>2.11</a:t>
            </a:r>
            <a:endParaRPr lang="en-US" altLang="zh-TW" dirty="0"/>
          </a:p>
          <a:p>
            <a:pPr lvl="1"/>
            <a:r>
              <a:rPr lang="en-US" altLang="zh-TW" sz="2800" dirty="0"/>
              <a:t>Find i</a:t>
            </a:r>
            <a:r>
              <a:rPr lang="en-US" altLang="zh-TW" sz="2800" baseline="-25000" dirty="0"/>
              <a:t>1</a:t>
            </a:r>
            <a:endParaRPr lang="zh-TW" altLang="en-US" sz="2800" baseline="-25000" dirty="0"/>
          </a:p>
        </p:txBody>
      </p:sp>
      <p:grpSp>
        <p:nvGrpSpPr>
          <p:cNvPr id="7" name="群組 6"/>
          <p:cNvGrpSpPr/>
          <p:nvPr/>
        </p:nvGrpSpPr>
        <p:grpSpPr>
          <a:xfrm>
            <a:off x="4128594" y="1301508"/>
            <a:ext cx="2865674" cy="2565218"/>
            <a:chOff x="3804131" y="1377083"/>
            <a:chExt cx="2865674" cy="2565218"/>
          </a:xfrm>
        </p:grpSpPr>
        <p:graphicFrame>
          <p:nvGraphicFramePr>
            <p:cNvPr id="5" name="Object 6"/>
            <p:cNvGraphicFramePr>
              <a:graphicFrameLocks noChangeAspect="1"/>
            </p:cNvGraphicFramePr>
            <p:nvPr>
              <p:extLst/>
            </p:nvPr>
          </p:nvGraphicFramePr>
          <p:xfrm>
            <a:off x="3804131" y="3402301"/>
            <a:ext cx="378882" cy="540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12" name="方程式" r:id="rId4" imgW="152280" imgH="215640" progId="Equation.3">
                    <p:embed/>
                  </p:oleObj>
                </mc:Choice>
                <mc:Fallback>
                  <p:oleObj name="方程式" r:id="rId4" imgW="1522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04131" y="3402301"/>
                          <a:ext cx="378882" cy="540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6"/>
            <p:cNvGraphicFramePr>
              <a:graphicFrameLocks noChangeAspect="1"/>
            </p:cNvGraphicFramePr>
            <p:nvPr>
              <p:extLst/>
            </p:nvPr>
          </p:nvGraphicFramePr>
          <p:xfrm>
            <a:off x="6260230" y="1377083"/>
            <a:ext cx="409575" cy="539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13" name="方程式" r:id="rId6" imgW="164880" imgH="215640" progId="Equation.3">
                    <p:embed/>
                  </p:oleObj>
                </mc:Choice>
                <mc:Fallback>
                  <p:oleObj name="方程式" r:id="rId6" imgW="1648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60230" y="1377083"/>
                          <a:ext cx="409575" cy="539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群組 9"/>
          <p:cNvGrpSpPr/>
          <p:nvPr/>
        </p:nvGrpSpPr>
        <p:grpSpPr>
          <a:xfrm>
            <a:off x="942837" y="3022051"/>
            <a:ext cx="2236787" cy="1149350"/>
            <a:chOff x="839599" y="3023726"/>
            <a:chExt cx="2236787" cy="1149350"/>
          </a:xfrm>
        </p:grpSpPr>
        <p:graphicFrame>
          <p:nvGraphicFramePr>
            <p:cNvPr id="8" name="Object 6"/>
            <p:cNvGraphicFramePr>
              <a:graphicFrameLocks noChangeAspect="1"/>
            </p:cNvGraphicFramePr>
            <p:nvPr>
              <p:extLst/>
            </p:nvPr>
          </p:nvGraphicFramePr>
          <p:xfrm>
            <a:off x="839599" y="3023726"/>
            <a:ext cx="2236787" cy="539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14" name="方程式" r:id="rId8" imgW="901440" imgH="215640" progId="Equation.3">
                    <p:embed/>
                  </p:oleObj>
                </mc:Choice>
                <mc:Fallback>
                  <p:oleObj name="方程式" r:id="rId8" imgW="90144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9599" y="3023726"/>
                          <a:ext cx="2236787" cy="539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6"/>
            <p:cNvGraphicFramePr>
              <a:graphicFrameLocks noChangeAspect="1"/>
            </p:cNvGraphicFramePr>
            <p:nvPr>
              <p:extLst/>
            </p:nvPr>
          </p:nvGraphicFramePr>
          <p:xfrm>
            <a:off x="1088836" y="3633326"/>
            <a:ext cx="1576388" cy="539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15" name="方程式" r:id="rId10" imgW="634680" imgH="215640" progId="Equation.3">
                    <p:embed/>
                  </p:oleObj>
                </mc:Choice>
                <mc:Fallback>
                  <p:oleObj name="方程式" r:id="rId10" imgW="6346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88836" y="3633326"/>
                          <a:ext cx="1576388" cy="539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文字方塊 10"/>
          <p:cNvSpPr txBox="1"/>
          <p:nvPr/>
        </p:nvSpPr>
        <p:spPr>
          <a:xfrm>
            <a:off x="1258517" y="4633171"/>
            <a:ext cx="1452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set x</a:t>
            </a:r>
            <a:r>
              <a:rPr lang="en-US" altLang="zh-TW" sz="2800" baseline="-25000" dirty="0" smtClean="0"/>
              <a:t>2</a:t>
            </a:r>
            <a:r>
              <a:rPr lang="en-US" altLang="zh-TW" sz="2800" dirty="0" smtClean="0"/>
              <a:t>=0</a:t>
            </a:r>
            <a:endParaRPr lang="zh-TW" altLang="en-US" sz="2800" dirty="0"/>
          </a:p>
        </p:txBody>
      </p:sp>
      <p:sp>
        <p:nvSpPr>
          <p:cNvPr id="24" name="向右箭號 23"/>
          <p:cNvSpPr/>
          <p:nvPr/>
        </p:nvSpPr>
        <p:spPr>
          <a:xfrm>
            <a:off x="2610135" y="4740436"/>
            <a:ext cx="395429" cy="3558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2994582" y="4656734"/>
            <a:ext cx="2053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Open circuit</a:t>
            </a:r>
            <a:endParaRPr lang="zh-TW" altLang="en-US" sz="2800" dirty="0"/>
          </a:p>
        </p:txBody>
      </p:sp>
      <p:sp>
        <p:nvSpPr>
          <p:cNvPr id="13" name="十字形 12"/>
          <p:cNvSpPr/>
          <p:nvPr/>
        </p:nvSpPr>
        <p:spPr>
          <a:xfrm rot="2459056">
            <a:off x="6846191" y="1324386"/>
            <a:ext cx="825909" cy="867544"/>
          </a:xfrm>
          <a:prstGeom prst="plus">
            <a:avLst>
              <a:gd name="adj" fmla="val 3905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文字方塊 26"/>
          <p:cNvSpPr txBox="1"/>
          <p:nvPr/>
        </p:nvSpPr>
        <p:spPr>
          <a:xfrm>
            <a:off x="5126962" y="2621941"/>
            <a:ext cx="417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+</a:t>
            </a:r>
            <a:endParaRPr lang="zh-TW" altLang="en-US" sz="2000" dirty="0"/>
          </a:p>
        </p:txBody>
      </p:sp>
      <p:sp>
        <p:nvSpPr>
          <p:cNvPr id="28" name="文字方塊 27"/>
          <p:cNvSpPr txBox="1"/>
          <p:nvPr/>
        </p:nvSpPr>
        <p:spPr>
          <a:xfrm>
            <a:off x="5717338" y="2637467"/>
            <a:ext cx="417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-</a:t>
            </a:r>
            <a:endParaRPr lang="zh-TW" altLang="en-US" sz="2000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6816722" y="2615097"/>
            <a:ext cx="417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+</a:t>
            </a:r>
            <a:endParaRPr lang="zh-TW" altLang="en-US" sz="2000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7407098" y="2630623"/>
            <a:ext cx="417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-</a:t>
            </a:r>
            <a:endParaRPr lang="zh-TW" altLang="en-US" sz="2000" dirty="0"/>
          </a:p>
        </p:txBody>
      </p:sp>
      <p:sp>
        <p:nvSpPr>
          <p:cNvPr id="31" name="文字方塊 30"/>
          <p:cNvSpPr txBox="1"/>
          <p:nvPr/>
        </p:nvSpPr>
        <p:spPr>
          <a:xfrm>
            <a:off x="7788726" y="3015207"/>
            <a:ext cx="417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+</a:t>
            </a:r>
            <a:endParaRPr lang="zh-TW" altLang="en-US" sz="2000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7808074" y="3498890"/>
            <a:ext cx="417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-</a:t>
            </a:r>
            <a:endParaRPr lang="zh-TW" altLang="en-US" sz="2000" dirty="0"/>
          </a:p>
        </p:txBody>
      </p:sp>
      <p:sp>
        <p:nvSpPr>
          <p:cNvPr id="33" name="文字方塊 32"/>
          <p:cNvSpPr txBox="1"/>
          <p:nvPr/>
        </p:nvSpPr>
        <p:spPr>
          <a:xfrm>
            <a:off x="1258517" y="5173325"/>
            <a:ext cx="3840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KVL for the big loop:</a:t>
            </a:r>
            <a:endParaRPr lang="zh-TW" altLang="en-US" sz="2800" dirty="0"/>
          </a:p>
        </p:txBody>
      </p:sp>
      <p:graphicFrame>
        <p:nvGraphicFramePr>
          <p:cNvPr id="3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659398"/>
              </p:ext>
            </p:extLst>
          </p:nvPr>
        </p:nvGraphicFramePr>
        <p:xfrm>
          <a:off x="1580751" y="5743217"/>
          <a:ext cx="38163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6" name="方程式" r:id="rId12" imgW="1536480" imgH="215640" progId="Equation.3">
                  <p:embed/>
                </p:oleObj>
              </mc:Choice>
              <mc:Fallback>
                <p:oleObj name="方程式" r:id="rId12" imgW="15364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0751" y="5743217"/>
                        <a:ext cx="381635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向右箭號 34"/>
          <p:cNvSpPr/>
          <p:nvPr/>
        </p:nvSpPr>
        <p:spPr>
          <a:xfrm>
            <a:off x="5521620" y="5880583"/>
            <a:ext cx="395429" cy="3558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3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1285537"/>
              </p:ext>
            </p:extLst>
          </p:nvPr>
        </p:nvGraphicFramePr>
        <p:xfrm>
          <a:off x="6174324" y="5773876"/>
          <a:ext cx="1639888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7" name="方程式" r:id="rId14" imgW="660240" imgH="215640" progId="Equation.3">
                  <p:embed/>
                </p:oleObj>
              </mc:Choice>
              <mc:Fallback>
                <p:oleObj name="方程式" r:id="rId14" imgW="6602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4324" y="5773876"/>
                        <a:ext cx="1639888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0743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  <p:bldP spid="13" grpId="0" animBg="1"/>
      <p:bldP spid="27" grpId="0"/>
      <p:bldP spid="28" grpId="0"/>
      <p:bldP spid="29" grpId="0"/>
      <p:bldP spid="30" grpId="0"/>
      <p:bldP spid="31" grpId="0"/>
      <p:bldP spid="32" grpId="0"/>
      <p:bldP spid="33" grpId="0"/>
      <p:bldP spid="3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8594" y="1475851"/>
            <a:ext cx="4625271" cy="30924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Superposition Principle with controlled variable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Example </a:t>
            </a:r>
            <a:r>
              <a:rPr lang="en-US" altLang="zh-TW" dirty="0" smtClean="0"/>
              <a:t>2.11</a:t>
            </a:r>
            <a:endParaRPr lang="en-US" altLang="zh-TW" dirty="0"/>
          </a:p>
          <a:p>
            <a:pPr lvl="1"/>
            <a:r>
              <a:rPr lang="en-US" altLang="zh-TW" sz="2800" dirty="0"/>
              <a:t>Find i</a:t>
            </a:r>
            <a:r>
              <a:rPr lang="en-US" altLang="zh-TW" sz="2800" baseline="-25000" dirty="0"/>
              <a:t>1</a:t>
            </a:r>
            <a:endParaRPr lang="zh-TW" altLang="en-US" sz="2800" baseline="-25000" dirty="0"/>
          </a:p>
          <a:p>
            <a:endParaRPr lang="zh-TW" altLang="en-US" dirty="0"/>
          </a:p>
        </p:txBody>
      </p:sp>
      <p:grpSp>
        <p:nvGrpSpPr>
          <p:cNvPr id="4" name="群組 3"/>
          <p:cNvGrpSpPr/>
          <p:nvPr/>
        </p:nvGrpSpPr>
        <p:grpSpPr>
          <a:xfrm>
            <a:off x="942837" y="3022051"/>
            <a:ext cx="2236787" cy="1149350"/>
            <a:chOff x="839599" y="3023726"/>
            <a:chExt cx="2236787" cy="1149350"/>
          </a:xfrm>
        </p:grpSpPr>
        <p:graphicFrame>
          <p:nvGraphicFramePr>
            <p:cNvPr id="5" name="Object 6"/>
            <p:cNvGraphicFramePr>
              <a:graphicFrameLocks noChangeAspect="1"/>
            </p:cNvGraphicFramePr>
            <p:nvPr>
              <p:extLst/>
            </p:nvPr>
          </p:nvGraphicFramePr>
          <p:xfrm>
            <a:off x="839599" y="3023726"/>
            <a:ext cx="2236787" cy="539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36" name="方程式" r:id="rId4" imgW="901440" imgH="215640" progId="Equation.3">
                    <p:embed/>
                  </p:oleObj>
                </mc:Choice>
                <mc:Fallback>
                  <p:oleObj name="方程式" r:id="rId4" imgW="90144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9599" y="3023726"/>
                          <a:ext cx="2236787" cy="539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6"/>
            <p:cNvGraphicFramePr>
              <a:graphicFrameLocks noChangeAspect="1"/>
            </p:cNvGraphicFramePr>
            <p:nvPr>
              <p:extLst/>
            </p:nvPr>
          </p:nvGraphicFramePr>
          <p:xfrm>
            <a:off x="1088836" y="3633326"/>
            <a:ext cx="1576388" cy="539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37" name="方程式" r:id="rId6" imgW="634680" imgH="215640" progId="Equation.3">
                    <p:embed/>
                  </p:oleObj>
                </mc:Choice>
                <mc:Fallback>
                  <p:oleObj name="方程式" r:id="rId6" imgW="6346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88836" y="3633326"/>
                          <a:ext cx="1576388" cy="539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4128594" y="3561801"/>
          <a:ext cx="378882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8" name="方程式" r:id="rId8" imgW="152280" imgH="215640" progId="Equation.3">
                  <p:embed/>
                </p:oleObj>
              </mc:Choice>
              <mc:Fallback>
                <p:oleObj name="方程式" r:id="rId8" imgW="152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8594" y="3561801"/>
                        <a:ext cx="378882" cy="54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>
            <p:extLst/>
          </p:nvPr>
        </p:nvGraphicFramePr>
        <p:xfrm>
          <a:off x="6584693" y="1301508"/>
          <a:ext cx="40957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9" name="方程式" r:id="rId10" imgW="164880" imgH="215640" progId="Equation.3">
                  <p:embed/>
                </p:oleObj>
              </mc:Choice>
              <mc:Fallback>
                <p:oleObj name="方程式" r:id="rId10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4693" y="1301508"/>
                        <a:ext cx="409575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字方塊 9"/>
          <p:cNvSpPr txBox="1"/>
          <p:nvPr/>
        </p:nvSpPr>
        <p:spPr>
          <a:xfrm>
            <a:off x="942837" y="4702244"/>
            <a:ext cx="2715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set x</a:t>
            </a:r>
            <a:r>
              <a:rPr lang="en-US" altLang="zh-TW" sz="2800" baseline="-25000" dirty="0" smtClean="0"/>
              <a:t>1</a:t>
            </a:r>
            <a:r>
              <a:rPr lang="en-US" altLang="zh-TW" sz="2800" dirty="0" smtClean="0"/>
              <a:t>=0</a:t>
            </a:r>
            <a:endParaRPr lang="zh-TW" altLang="en-US" sz="2800" dirty="0"/>
          </a:p>
        </p:txBody>
      </p:sp>
      <p:cxnSp>
        <p:nvCxnSpPr>
          <p:cNvPr id="11" name="直線接點 10"/>
          <p:cNvCxnSpPr/>
          <p:nvPr/>
        </p:nvCxnSpPr>
        <p:spPr>
          <a:xfrm>
            <a:off x="4735282" y="2895166"/>
            <a:ext cx="0" cy="1472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向右箭號 11"/>
          <p:cNvSpPr/>
          <p:nvPr/>
        </p:nvSpPr>
        <p:spPr>
          <a:xfrm>
            <a:off x="2300359" y="4809509"/>
            <a:ext cx="395429" cy="3558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文字方塊 12"/>
          <p:cNvSpPr txBox="1"/>
          <p:nvPr/>
        </p:nvSpPr>
        <p:spPr>
          <a:xfrm>
            <a:off x="2684806" y="4725807"/>
            <a:ext cx="2053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short circuit</a:t>
            </a:r>
            <a:endParaRPr lang="zh-TW" altLang="en-US" sz="28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5136620" y="2808258"/>
            <a:ext cx="417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+</a:t>
            </a:r>
            <a:endParaRPr lang="zh-TW" altLang="en-US" sz="20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5726996" y="2823784"/>
            <a:ext cx="417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-</a:t>
            </a:r>
            <a:endParaRPr lang="zh-TW" altLang="en-US" sz="20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6826380" y="2801414"/>
            <a:ext cx="417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+</a:t>
            </a:r>
            <a:endParaRPr lang="zh-TW" altLang="en-US" sz="20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7416756" y="2816940"/>
            <a:ext cx="417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-</a:t>
            </a:r>
            <a:endParaRPr lang="zh-TW" altLang="en-US" sz="2000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7798384" y="3201524"/>
            <a:ext cx="417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+</a:t>
            </a:r>
            <a:endParaRPr lang="zh-TW" altLang="en-US" sz="2000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7817732" y="3685207"/>
            <a:ext cx="417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-</a:t>
            </a:r>
            <a:endParaRPr lang="zh-TW" altLang="en-US" sz="2000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948741" y="5242398"/>
            <a:ext cx="3840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KVL for the big loop:</a:t>
            </a:r>
            <a:endParaRPr lang="zh-TW" altLang="en-US" sz="2800" dirty="0"/>
          </a:p>
        </p:txBody>
      </p:sp>
      <p:graphicFrame>
        <p:nvGraphicFramePr>
          <p:cNvPr id="2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1581722"/>
              </p:ext>
            </p:extLst>
          </p:nvPr>
        </p:nvGraphicFramePr>
        <p:xfrm>
          <a:off x="1262928" y="5900070"/>
          <a:ext cx="4510087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40" name="方程式" r:id="rId12" imgW="1815840" imgH="215640" progId="Equation.3">
                  <p:embed/>
                </p:oleObj>
              </mc:Choice>
              <mc:Fallback>
                <p:oleObj name="方程式" r:id="rId12" imgW="18158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2928" y="5900070"/>
                        <a:ext cx="4510087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向右箭號 21"/>
          <p:cNvSpPr/>
          <p:nvPr/>
        </p:nvSpPr>
        <p:spPr>
          <a:xfrm>
            <a:off x="5901653" y="5964008"/>
            <a:ext cx="395429" cy="3558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2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8407836"/>
              </p:ext>
            </p:extLst>
          </p:nvPr>
        </p:nvGraphicFramePr>
        <p:xfrm>
          <a:off x="6539916" y="5856770"/>
          <a:ext cx="16700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41" name="方程式" r:id="rId14" imgW="672840" imgH="215640" progId="Equation.3">
                  <p:embed/>
                </p:oleObj>
              </mc:Choice>
              <mc:Fallback>
                <p:oleObj name="方程式" r:id="rId14" imgW="6728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9916" y="5856770"/>
                        <a:ext cx="167005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533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Node analysis with Controlled sources</a:t>
            </a:r>
          </a:p>
          <a:p>
            <a:pPr lvl="1"/>
            <a:r>
              <a:rPr lang="en-US" altLang="zh-TW" dirty="0"/>
              <a:t>Chapter </a:t>
            </a:r>
            <a:r>
              <a:rPr lang="en-US" altLang="zh-TW" dirty="0" smtClean="0"/>
              <a:t>4.3</a:t>
            </a:r>
          </a:p>
          <a:p>
            <a:r>
              <a:rPr lang="en-US" altLang="zh-TW" dirty="0" smtClean="0"/>
              <a:t>Mesh </a:t>
            </a:r>
            <a:r>
              <a:rPr lang="en-US" altLang="zh-TW" dirty="0"/>
              <a:t>analysis with Controlled </a:t>
            </a:r>
            <a:r>
              <a:rPr lang="en-US" altLang="zh-TW" dirty="0" smtClean="0"/>
              <a:t>sources</a:t>
            </a:r>
          </a:p>
          <a:p>
            <a:pPr lvl="1"/>
            <a:r>
              <a:rPr lang="en-US" altLang="zh-TW" dirty="0"/>
              <a:t>Chapter </a:t>
            </a:r>
            <a:r>
              <a:rPr lang="en-US" altLang="zh-TW" dirty="0" smtClean="0"/>
              <a:t>4.3</a:t>
            </a:r>
            <a:endParaRPr lang="en-US" altLang="zh-TW" dirty="0"/>
          </a:p>
          <a:p>
            <a:r>
              <a:rPr lang="en-US" altLang="zh-TW" dirty="0" smtClean="0"/>
              <a:t>Superposition with </a:t>
            </a:r>
            <a:r>
              <a:rPr lang="en-US" altLang="zh-TW" dirty="0"/>
              <a:t>Controlled </a:t>
            </a:r>
            <a:r>
              <a:rPr lang="en-US" altLang="zh-TW" dirty="0" smtClean="0"/>
              <a:t>sources</a:t>
            </a:r>
          </a:p>
          <a:p>
            <a:pPr lvl="1"/>
            <a:r>
              <a:rPr lang="en-US" altLang="zh-TW" dirty="0" smtClean="0"/>
              <a:t>Chapter 2.4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8767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Example </a:t>
            </a:r>
            <a:r>
              <a:rPr lang="en-US" altLang="zh-TW" dirty="0" smtClean="0"/>
              <a:t>2.11</a:t>
            </a:r>
            <a:endParaRPr lang="en-US" altLang="zh-TW" dirty="0"/>
          </a:p>
          <a:p>
            <a:pPr lvl="1"/>
            <a:r>
              <a:rPr lang="en-US" altLang="zh-TW" sz="2800" dirty="0"/>
              <a:t>Find i</a:t>
            </a:r>
            <a:r>
              <a:rPr lang="en-US" altLang="zh-TW" sz="2800" baseline="-25000" dirty="0"/>
              <a:t>1</a:t>
            </a:r>
            <a:endParaRPr lang="zh-TW" altLang="en-US" sz="2800" baseline="-25000" dirty="0"/>
          </a:p>
        </p:txBody>
      </p:sp>
      <p:grpSp>
        <p:nvGrpSpPr>
          <p:cNvPr id="7" name="群組 6"/>
          <p:cNvGrpSpPr/>
          <p:nvPr/>
        </p:nvGrpSpPr>
        <p:grpSpPr>
          <a:xfrm>
            <a:off x="4031379" y="1301508"/>
            <a:ext cx="4483971" cy="3090474"/>
            <a:chOff x="3706916" y="1377083"/>
            <a:chExt cx="4483971" cy="3090474"/>
          </a:xfrm>
        </p:grpSpPr>
        <p:pic>
          <p:nvPicPr>
            <p:cNvPr id="4" name="圖片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06916" y="1439252"/>
              <a:ext cx="4483971" cy="3028305"/>
            </a:xfrm>
            <a:prstGeom prst="rect">
              <a:avLst/>
            </a:prstGeom>
          </p:spPr>
        </p:pic>
        <p:graphicFrame>
          <p:nvGraphicFramePr>
            <p:cNvPr id="5" name="Object 6"/>
            <p:cNvGraphicFramePr>
              <a:graphicFrameLocks noChangeAspect="1"/>
            </p:cNvGraphicFramePr>
            <p:nvPr>
              <p:extLst/>
            </p:nvPr>
          </p:nvGraphicFramePr>
          <p:xfrm>
            <a:off x="3804131" y="3402301"/>
            <a:ext cx="378882" cy="540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59" name="方程式" r:id="rId4" imgW="152280" imgH="215640" progId="Equation.3">
                    <p:embed/>
                  </p:oleObj>
                </mc:Choice>
                <mc:Fallback>
                  <p:oleObj name="方程式" r:id="rId4" imgW="1522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04131" y="3402301"/>
                          <a:ext cx="378882" cy="540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6"/>
            <p:cNvGraphicFramePr>
              <a:graphicFrameLocks noChangeAspect="1"/>
            </p:cNvGraphicFramePr>
            <p:nvPr>
              <p:extLst/>
            </p:nvPr>
          </p:nvGraphicFramePr>
          <p:xfrm>
            <a:off x="6260230" y="1377083"/>
            <a:ext cx="409575" cy="539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60" name="方程式" r:id="rId6" imgW="164880" imgH="215640" progId="Equation.3">
                    <p:embed/>
                  </p:oleObj>
                </mc:Choice>
                <mc:Fallback>
                  <p:oleObj name="方程式" r:id="rId6" imgW="1648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60230" y="1377083"/>
                          <a:ext cx="409575" cy="539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群組 9"/>
          <p:cNvGrpSpPr/>
          <p:nvPr/>
        </p:nvGrpSpPr>
        <p:grpSpPr>
          <a:xfrm>
            <a:off x="942837" y="3022051"/>
            <a:ext cx="2236787" cy="1149350"/>
            <a:chOff x="839599" y="3023726"/>
            <a:chExt cx="2236787" cy="1149350"/>
          </a:xfrm>
        </p:grpSpPr>
        <p:graphicFrame>
          <p:nvGraphicFramePr>
            <p:cNvPr id="8" name="Object 6"/>
            <p:cNvGraphicFramePr>
              <a:graphicFrameLocks noChangeAspect="1"/>
            </p:cNvGraphicFramePr>
            <p:nvPr>
              <p:extLst/>
            </p:nvPr>
          </p:nvGraphicFramePr>
          <p:xfrm>
            <a:off x="839599" y="3023726"/>
            <a:ext cx="2236787" cy="539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61" name="方程式" r:id="rId8" imgW="901440" imgH="215640" progId="Equation.3">
                    <p:embed/>
                  </p:oleObj>
                </mc:Choice>
                <mc:Fallback>
                  <p:oleObj name="方程式" r:id="rId8" imgW="90144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9599" y="3023726"/>
                          <a:ext cx="2236787" cy="539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6"/>
            <p:cNvGraphicFramePr>
              <a:graphicFrameLocks noChangeAspect="1"/>
            </p:cNvGraphicFramePr>
            <p:nvPr>
              <p:extLst/>
            </p:nvPr>
          </p:nvGraphicFramePr>
          <p:xfrm>
            <a:off x="1088836" y="3633326"/>
            <a:ext cx="1576388" cy="539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62" name="方程式" r:id="rId10" imgW="634680" imgH="215640" progId="Equation.3">
                    <p:embed/>
                  </p:oleObj>
                </mc:Choice>
                <mc:Fallback>
                  <p:oleObj name="方程式" r:id="rId10" imgW="6346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88836" y="3633326"/>
                          <a:ext cx="1576388" cy="539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" name="群組 18"/>
          <p:cNvGrpSpPr/>
          <p:nvPr/>
        </p:nvGrpSpPr>
        <p:grpSpPr>
          <a:xfrm>
            <a:off x="1320657" y="4913806"/>
            <a:ext cx="6862980" cy="1036581"/>
            <a:chOff x="1822102" y="5118112"/>
            <a:chExt cx="6862980" cy="1036581"/>
          </a:xfrm>
        </p:grpSpPr>
        <p:sp>
          <p:nvSpPr>
            <p:cNvPr id="11" name="文字方塊 10"/>
            <p:cNvSpPr txBox="1"/>
            <p:nvPr/>
          </p:nvSpPr>
          <p:spPr>
            <a:xfrm>
              <a:off x="1822102" y="5118112"/>
              <a:ext cx="27150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800" dirty="0" smtClean="0"/>
                <a:t>set x</a:t>
              </a:r>
              <a:r>
                <a:rPr lang="en-US" altLang="zh-TW" sz="2800" baseline="-25000" dirty="0" smtClean="0"/>
                <a:t>2</a:t>
              </a:r>
              <a:r>
                <a:rPr lang="en-US" altLang="zh-TW" sz="2800" dirty="0" smtClean="0"/>
                <a:t>=0</a:t>
              </a:r>
              <a:endParaRPr lang="zh-TW" altLang="en-US" sz="2800" dirty="0"/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1822102" y="5631473"/>
              <a:ext cx="27150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800" dirty="0" smtClean="0"/>
                <a:t>set x</a:t>
              </a:r>
              <a:r>
                <a:rPr lang="en-US" altLang="zh-TW" sz="2800" baseline="-25000" dirty="0" smtClean="0"/>
                <a:t>1</a:t>
              </a:r>
              <a:r>
                <a:rPr lang="en-US" altLang="zh-TW" sz="2800" dirty="0" smtClean="0"/>
                <a:t>=0</a:t>
              </a:r>
              <a:endParaRPr lang="zh-TW" altLang="en-US" sz="2800" dirty="0"/>
            </a:p>
          </p:txBody>
        </p:sp>
        <p:sp>
          <p:nvSpPr>
            <p:cNvPr id="15" name="向右箭號 14"/>
            <p:cNvSpPr/>
            <p:nvPr/>
          </p:nvSpPr>
          <p:spPr>
            <a:xfrm>
              <a:off x="3396120" y="5239686"/>
              <a:ext cx="505425" cy="3558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向右箭號 15"/>
            <p:cNvSpPr/>
            <p:nvPr/>
          </p:nvSpPr>
          <p:spPr>
            <a:xfrm>
              <a:off x="3400350" y="5738577"/>
              <a:ext cx="505425" cy="3558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文字方塊 16"/>
            <p:cNvSpPr txBox="1"/>
            <p:nvPr/>
          </p:nvSpPr>
          <p:spPr>
            <a:xfrm>
              <a:off x="4031379" y="5146146"/>
              <a:ext cx="465370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800" dirty="0" smtClean="0"/>
                <a:t>The current through 2</a:t>
              </a:r>
              <a:r>
                <a:rPr lang="el-GR" altLang="zh-TW" sz="2800" dirty="0" smtClean="0">
                  <a:latin typeface="Calibri" panose="020F0502020204030204" pitchFamily="34" charset="0"/>
                </a:rPr>
                <a:t>Ω</a:t>
              </a:r>
              <a:r>
                <a:rPr lang="en-US" altLang="zh-TW" sz="2800" dirty="0" smtClean="0">
                  <a:latin typeface="Calibri" panose="020F0502020204030204" pitchFamily="34" charset="0"/>
                </a:rPr>
                <a:t> is i</a:t>
              </a:r>
              <a:r>
                <a:rPr lang="en-US" altLang="zh-TW" sz="2800" baseline="-25000" dirty="0" smtClean="0">
                  <a:latin typeface="Calibri" panose="020F0502020204030204" pitchFamily="34" charset="0"/>
                </a:rPr>
                <a:t>1-1</a:t>
              </a:r>
              <a:r>
                <a:rPr lang="en-US" altLang="zh-TW" sz="2800" dirty="0" smtClean="0">
                  <a:latin typeface="Calibri" panose="020F0502020204030204" pitchFamily="34" charset="0"/>
                </a:rPr>
                <a:t>.</a:t>
              </a:r>
              <a:endParaRPr lang="zh-TW" altLang="en-US" sz="2800" dirty="0"/>
            </a:p>
          </p:txBody>
        </p:sp>
        <p:sp>
          <p:nvSpPr>
            <p:cNvPr id="18" name="文字方塊 17"/>
            <p:cNvSpPr txBox="1"/>
            <p:nvPr/>
          </p:nvSpPr>
          <p:spPr>
            <a:xfrm>
              <a:off x="4031379" y="5621635"/>
              <a:ext cx="44914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800" dirty="0" smtClean="0"/>
                <a:t>The current through 2</a:t>
              </a:r>
              <a:r>
                <a:rPr lang="el-GR" altLang="zh-TW" sz="2800" dirty="0" smtClean="0">
                  <a:latin typeface="Calibri" panose="020F0502020204030204" pitchFamily="34" charset="0"/>
                </a:rPr>
                <a:t>Ω</a:t>
              </a:r>
              <a:r>
                <a:rPr lang="en-US" altLang="zh-TW" sz="2800" dirty="0" smtClean="0">
                  <a:latin typeface="Calibri" panose="020F0502020204030204" pitchFamily="34" charset="0"/>
                </a:rPr>
                <a:t> is i</a:t>
              </a:r>
              <a:r>
                <a:rPr lang="en-US" altLang="zh-TW" sz="2800" baseline="-25000" dirty="0" smtClean="0">
                  <a:latin typeface="Calibri" panose="020F0502020204030204" pitchFamily="34" charset="0"/>
                </a:rPr>
                <a:t>1-2</a:t>
              </a:r>
              <a:r>
                <a:rPr lang="en-US" altLang="zh-TW" sz="2800" dirty="0" smtClean="0">
                  <a:latin typeface="Calibri" panose="020F0502020204030204" pitchFamily="34" charset="0"/>
                </a:rPr>
                <a:t>.</a:t>
              </a:r>
              <a:endParaRPr lang="zh-TW" altLang="en-US" sz="2800" dirty="0"/>
            </a:p>
          </p:txBody>
        </p:sp>
      </p:grpSp>
      <p:graphicFrame>
        <p:nvGraphicFramePr>
          <p:cNvPr id="20" name="Object 6"/>
          <p:cNvGraphicFramePr>
            <a:graphicFrameLocks noChangeAspect="1"/>
          </p:cNvGraphicFramePr>
          <p:nvPr>
            <p:extLst/>
          </p:nvPr>
        </p:nvGraphicFramePr>
        <p:xfrm>
          <a:off x="1969857" y="6028662"/>
          <a:ext cx="5075238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3" name="方程式" r:id="rId12" imgW="2044440" imgH="215640" progId="Equation.3">
                  <p:embed/>
                </p:oleObj>
              </mc:Choice>
              <mc:Fallback>
                <p:oleObj name="方程式" r:id="rId12" imgW="20444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9857" y="6028662"/>
                        <a:ext cx="5075238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Superposition Principle with controlled variable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60886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群組 27"/>
          <p:cNvGrpSpPr/>
          <p:nvPr/>
        </p:nvGrpSpPr>
        <p:grpSpPr>
          <a:xfrm>
            <a:off x="4031379" y="1301508"/>
            <a:ext cx="4483971" cy="3090474"/>
            <a:chOff x="3706916" y="1377083"/>
            <a:chExt cx="4483971" cy="3090474"/>
          </a:xfrm>
        </p:grpSpPr>
        <p:pic>
          <p:nvPicPr>
            <p:cNvPr id="29" name="圖片 2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706916" y="1439252"/>
              <a:ext cx="4483971" cy="3028305"/>
            </a:xfrm>
            <a:prstGeom prst="rect">
              <a:avLst/>
            </a:prstGeom>
          </p:spPr>
        </p:pic>
        <p:graphicFrame>
          <p:nvGraphicFramePr>
            <p:cNvPr id="30" name="Object 6"/>
            <p:cNvGraphicFramePr>
              <a:graphicFrameLocks noChangeAspect="1"/>
            </p:cNvGraphicFramePr>
            <p:nvPr>
              <p:extLst/>
            </p:nvPr>
          </p:nvGraphicFramePr>
          <p:xfrm>
            <a:off x="3804131" y="3402301"/>
            <a:ext cx="378882" cy="540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86" name="方程式" r:id="rId5" imgW="152280" imgH="215640" progId="Equation.3">
                    <p:embed/>
                  </p:oleObj>
                </mc:Choice>
                <mc:Fallback>
                  <p:oleObj name="方程式" r:id="rId5" imgW="1522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04131" y="3402301"/>
                          <a:ext cx="378882" cy="540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6"/>
            <p:cNvGraphicFramePr>
              <a:graphicFrameLocks noChangeAspect="1"/>
            </p:cNvGraphicFramePr>
            <p:nvPr>
              <p:extLst/>
            </p:nvPr>
          </p:nvGraphicFramePr>
          <p:xfrm>
            <a:off x="6260230" y="1377083"/>
            <a:ext cx="409575" cy="539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87" name="方程式" r:id="rId7" imgW="164880" imgH="215640" progId="Equation.3">
                    <p:embed/>
                  </p:oleObj>
                </mc:Choice>
                <mc:Fallback>
                  <p:oleObj name="方程式" r:id="rId7" imgW="1648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60230" y="1377083"/>
                          <a:ext cx="409575" cy="539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Superposition </a:t>
            </a:r>
            <a:r>
              <a:rPr lang="en-US" altLang="zh-TW" dirty="0" smtClean="0"/>
              <a:t>Principle with controlled variable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Example </a:t>
            </a:r>
            <a:r>
              <a:rPr lang="en-US" altLang="zh-TW" dirty="0" smtClean="0"/>
              <a:t>2.11</a:t>
            </a:r>
          </a:p>
          <a:p>
            <a:pPr lvl="1"/>
            <a:r>
              <a:rPr lang="en-US" altLang="zh-TW" sz="2800" dirty="0"/>
              <a:t>Find i</a:t>
            </a:r>
            <a:r>
              <a:rPr lang="en-US" altLang="zh-TW" sz="2800" baseline="-25000" dirty="0"/>
              <a:t>1</a:t>
            </a:r>
            <a:endParaRPr lang="zh-TW" altLang="en-US" sz="2800" baseline="-25000" dirty="0"/>
          </a:p>
        </p:txBody>
      </p:sp>
      <p:graphicFrame>
        <p:nvGraphicFramePr>
          <p:cNvPr id="2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5057036"/>
              </p:ext>
            </p:extLst>
          </p:nvPr>
        </p:nvGraphicFramePr>
        <p:xfrm>
          <a:off x="344870" y="2877829"/>
          <a:ext cx="3195638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8" name="方程式" r:id="rId9" imgW="1295280" imgH="393480" progId="Equation.3">
                  <p:embed/>
                </p:oleObj>
              </mc:Choice>
              <mc:Fallback>
                <p:oleObj name="方程式" r:id="rId9" imgW="1295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870" y="2877829"/>
                        <a:ext cx="3195638" cy="976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6839594"/>
              </p:ext>
            </p:extLst>
          </p:nvPr>
        </p:nvGraphicFramePr>
        <p:xfrm>
          <a:off x="628650" y="3866726"/>
          <a:ext cx="23495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9" name="方程式" r:id="rId11" imgW="952200" imgH="228600" progId="Equation.3">
                  <p:embed/>
                </p:oleObj>
              </mc:Choice>
              <mc:Fallback>
                <p:oleObj name="方程式" r:id="rId11" imgW="952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3866726"/>
                        <a:ext cx="234950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文字方塊 3"/>
          <p:cNvSpPr txBox="1"/>
          <p:nvPr/>
        </p:nvSpPr>
        <p:spPr>
          <a:xfrm>
            <a:off x="1533923" y="4530958"/>
            <a:ext cx="5947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Can we use superposition in this way?</a:t>
            </a:r>
            <a:endParaRPr lang="zh-TW" altLang="en-US" sz="2800" dirty="0"/>
          </a:p>
        </p:txBody>
      </p:sp>
      <p:graphicFrame>
        <p:nvGraphicFramePr>
          <p:cNvPr id="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7185866"/>
              </p:ext>
            </p:extLst>
          </p:nvPr>
        </p:nvGraphicFramePr>
        <p:xfrm>
          <a:off x="344870" y="5129606"/>
          <a:ext cx="1973263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0" name="方程式" r:id="rId13" imgW="799920" imgH="228600" progId="Equation.3">
                  <p:embed/>
                </p:oleObj>
              </mc:Choice>
              <mc:Fallback>
                <p:oleObj name="方程式" r:id="rId13" imgW="7999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870" y="5129606"/>
                        <a:ext cx="1973263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6931374"/>
              </p:ext>
            </p:extLst>
          </p:nvPr>
        </p:nvGraphicFramePr>
        <p:xfrm>
          <a:off x="344870" y="5730995"/>
          <a:ext cx="5199063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1" name="方程式" r:id="rId15" imgW="2108160" imgH="393480" progId="Equation.3">
                  <p:embed/>
                </p:oleObj>
              </mc:Choice>
              <mc:Fallback>
                <p:oleObj name="方程式" r:id="rId15" imgW="21081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870" y="5730995"/>
                        <a:ext cx="5199063" cy="979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5539512"/>
              </p:ext>
            </p:extLst>
          </p:nvPr>
        </p:nvGraphicFramePr>
        <p:xfrm>
          <a:off x="5552871" y="5713490"/>
          <a:ext cx="3351213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2" name="方程式" r:id="rId17" imgW="1358640" imgH="393480" progId="Equation.3">
                  <p:embed/>
                </p:oleObj>
              </mc:Choice>
              <mc:Fallback>
                <p:oleObj name="方程式" r:id="rId17" imgW="1358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2871" y="5713490"/>
                        <a:ext cx="3351213" cy="979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8616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Homework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Node analysis with Controlled sources</a:t>
            </a:r>
          </a:p>
          <a:p>
            <a:pPr lvl="1"/>
            <a:r>
              <a:rPr lang="en-US" altLang="zh-TW" dirty="0" smtClean="0"/>
              <a:t>4.56</a:t>
            </a:r>
          </a:p>
          <a:p>
            <a:pPr lvl="1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60053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Homework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Mesh </a:t>
            </a:r>
            <a:r>
              <a:rPr lang="en-US" altLang="zh-TW" dirty="0"/>
              <a:t>analysis with Controlled </a:t>
            </a:r>
            <a:r>
              <a:rPr lang="en-US" altLang="zh-TW" dirty="0" smtClean="0"/>
              <a:t>sources</a:t>
            </a:r>
          </a:p>
          <a:p>
            <a:pPr lvl="1"/>
            <a:r>
              <a:rPr lang="en-US" altLang="zh-TW" dirty="0" smtClean="0"/>
              <a:t>4.50</a:t>
            </a:r>
          </a:p>
          <a:p>
            <a:pPr lvl="1"/>
            <a:r>
              <a:rPr lang="en-US" altLang="zh-TW" dirty="0" smtClean="0"/>
              <a:t>4.51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20287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Homework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Superposition with </a:t>
            </a:r>
            <a:r>
              <a:rPr lang="en-US" altLang="zh-TW" dirty="0"/>
              <a:t>Controlled </a:t>
            </a:r>
            <a:r>
              <a:rPr lang="en-US" altLang="zh-TW" dirty="0" smtClean="0"/>
              <a:t>sources</a:t>
            </a: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462" y="2311848"/>
            <a:ext cx="4947560" cy="4000051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4120" y="3055618"/>
            <a:ext cx="1063986" cy="428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83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Thank you!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1789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Answer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Node analysis with Controlled sources</a:t>
            </a:r>
          </a:p>
          <a:p>
            <a:pPr lvl="1"/>
            <a:r>
              <a:rPr lang="en-US" altLang="zh-TW" dirty="0" smtClean="0"/>
              <a:t>4.56: v1=8V, v2=8V</a:t>
            </a:r>
          </a:p>
          <a:p>
            <a:pPr lvl="1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93168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Answer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Mesh </a:t>
            </a:r>
            <a:r>
              <a:rPr lang="en-US" altLang="zh-TW" dirty="0"/>
              <a:t>analysis with Controlled </a:t>
            </a:r>
            <a:r>
              <a:rPr lang="en-US" altLang="zh-TW" dirty="0" smtClean="0"/>
              <a:t>sources</a:t>
            </a:r>
          </a:p>
          <a:p>
            <a:pPr lvl="1"/>
            <a:r>
              <a:rPr lang="en-US" altLang="zh-TW" dirty="0" smtClean="0"/>
              <a:t>4.50: i1=-2mA, i2=0</a:t>
            </a:r>
          </a:p>
          <a:p>
            <a:pPr lvl="1"/>
            <a:r>
              <a:rPr lang="en-US" altLang="zh-TW" dirty="0"/>
              <a:t>4.51: (a) i1=0, i2=-3 (b) </a:t>
            </a:r>
            <a:r>
              <a:rPr lang="en-US" altLang="zh-TW" dirty="0" smtClean="0"/>
              <a:t>v1=12, v2=60, </a:t>
            </a:r>
            <a:r>
              <a:rPr lang="en-US" altLang="zh-TW" dirty="0" err="1" smtClean="0"/>
              <a:t>Req</a:t>
            </a:r>
            <a:r>
              <a:rPr lang="en-US" altLang="zh-TW" dirty="0" smtClean="0"/>
              <a:t>=infinity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1849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Answer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Superposition with </a:t>
            </a:r>
            <a:r>
              <a:rPr lang="en-US" altLang="zh-TW" dirty="0"/>
              <a:t>Controlled </a:t>
            </a:r>
            <a:r>
              <a:rPr lang="en-US" altLang="zh-TW" dirty="0" smtClean="0"/>
              <a:t>sources</a:t>
            </a: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462" y="2311848"/>
            <a:ext cx="4947560" cy="4000051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8193" y="3055618"/>
            <a:ext cx="1063986" cy="428562"/>
          </a:xfrm>
          <a:prstGeom prst="rect">
            <a:avLst/>
          </a:prstGeom>
        </p:spPr>
      </p:pic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7693898"/>
              </p:ext>
            </p:extLst>
          </p:nvPr>
        </p:nvGraphicFramePr>
        <p:xfrm>
          <a:off x="6347499" y="4714173"/>
          <a:ext cx="1847850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8" name="方程式" r:id="rId5" imgW="749160" imgH="228600" progId="Equation.3">
                  <p:embed/>
                </p:oleObj>
              </mc:Choice>
              <mc:Fallback>
                <p:oleObj name="方程式" r:id="rId5" imgW="749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7499" y="4714173"/>
                        <a:ext cx="1847850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207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Node analysis with Controlled sources</a:t>
            </a:r>
          </a:p>
          <a:p>
            <a:pPr lvl="1"/>
            <a:r>
              <a:rPr lang="en-US" altLang="zh-TW" dirty="0"/>
              <a:t>Chapter </a:t>
            </a:r>
            <a:r>
              <a:rPr lang="en-US" altLang="zh-TW" dirty="0" smtClean="0"/>
              <a:t>4.3</a:t>
            </a:r>
          </a:p>
          <a:p>
            <a:r>
              <a:rPr lang="en-US" altLang="zh-TW" dirty="0" smtClean="0">
                <a:solidFill>
                  <a:schemeClr val="bg1">
                    <a:lumMod val="85000"/>
                  </a:schemeClr>
                </a:solidFill>
              </a:rPr>
              <a:t>Mesh </a:t>
            </a:r>
            <a:r>
              <a:rPr lang="en-US" altLang="zh-TW" dirty="0">
                <a:solidFill>
                  <a:schemeClr val="bg1">
                    <a:lumMod val="85000"/>
                  </a:schemeClr>
                </a:solidFill>
              </a:rPr>
              <a:t>analysis with Controlled </a:t>
            </a:r>
            <a:r>
              <a:rPr lang="en-US" altLang="zh-TW" dirty="0" smtClean="0">
                <a:solidFill>
                  <a:schemeClr val="bg1">
                    <a:lumMod val="85000"/>
                  </a:schemeClr>
                </a:solidFill>
              </a:rPr>
              <a:t>sources</a:t>
            </a:r>
          </a:p>
          <a:p>
            <a:pPr lvl="1"/>
            <a:r>
              <a:rPr lang="en-US" altLang="zh-TW" dirty="0">
                <a:solidFill>
                  <a:schemeClr val="bg1">
                    <a:lumMod val="85000"/>
                  </a:schemeClr>
                </a:solidFill>
              </a:rPr>
              <a:t>Chapter </a:t>
            </a:r>
            <a:r>
              <a:rPr lang="en-US" altLang="zh-TW" dirty="0" smtClean="0">
                <a:solidFill>
                  <a:schemeClr val="bg1">
                    <a:lumMod val="85000"/>
                  </a:schemeClr>
                </a:solidFill>
              </a:rPr>
              <a:t>4.3</a:t>
            </a:r>
            <a:endParaRPr lang="en-US" altLang="zh-TW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altLang="zh-TW" dirty="0" smtClean="0">
                <a:solidFill>
                  <a:schemeClr val="bg1">
                    <a:lumMod val="85000"/>
                  </a:schemeClr>
                </a:solidFill>
              </a:rPr>
              <a:t>Superposition with </a:t>
            </a:r>
            <a:r>
              <a:rPr lang="en-US" altLang="zh-TW" dirty="0">
                <a:solidFill>
                  <a:schemeClr val="bg1">
                    <a:lumMod val="85000"/>
                  </a:schemeClr>
                </a:solidFill>
              </a:rPr>
              <a:t>Controlled </a:t>
            </a:r>
            <a:r>
              <a:rPr lang="en-US" altLang="zh-TW" dirty="0" smtClean="0">
                <a:solidFill>
                  <a:schemeClr val="bg1">
                    <a:lumMod val="85000"/>
                  </a:schemeClr>
                </a:solidFill>
              </a:rPr>
              <a:t>sources</a:t>
            </a:r>
          </a:p>
          <a:p>
            <a:pPr lvl="1"/>
            <a:r>
              <a:rPr lang="en-US" altLang="zh-TW" dirty="0" smtClean="0">
                <a:solidFill>
                  <a:schemeClr val="bg1">
                    <a:lumMod val="85000"/>
                  </a:schemeClr>
                </a:solidFill>
              </a:rPr>
              <a:t>Chapter 2.4</a:t>
            </a:r>
            <a:endParaRPr lang="en-US" altLang="zh-TW" dirty="0">
              <a:solidFill>
                <a:schemeClr val="bg1">
                  <a:lumMod val="85000"/>
                </a:schemeClr>
              </a:solidFill>
            </a:endParaRPr>
          </a:p>
          <a:p>
            <a:endParaRPr lang="zh-TW" alt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85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Node Analysis - Review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rmAutofit/>
          </a:bodyPr>
          <a:lstStyle/>
          <a:p>
            <a:r>
              <a:rPr lang="en-US" altLang="zh-TW" dirty="0"/>
              <a:t>Target: Find node potentials</a:t>
            </a:r>
          </a:p>
          <a:p>
            <a:r>
              <a:rPr lang="en-US" altLang="zh-TW" dirty="0" smtClean="0"/>
              <a:t>Steps:</a:t>
            </a:r>
            <a:endParaRPr lang="en-US" altLang="zh-TW" dirty="0"/>
          </a:p>
          <a:p>
            <a:pPr lvl="1"/>
            <a:r>
              <a:rPr lang="en-US" altLang="zh-TW" sz="2800" dirty="0"/>
              <a:t>1. Set a node as reference point</a:t>
            </a:r>
          </a:p>
          <a:p>
            <a:pPr lvl="1"/>
            <a:r>
              <a:rPr lang="en-US" altLang="zh-TW" sz="2800" dirty="0"/>
              <a:t>2. Find nodes with unknown node potentials</a:t>
            </a:r>
          </a:p>
          <a:p>
            <a:pPr lvl="1"/>
            <a:r>
              <a:rPr lang="en-US" altLang="zh-TW" sz="2800" dirty="0"/>
              <a:t>3. KCL for these nodes</a:t>
            </a:r>
          </a:p>
          <a:p>
            <a:pPr lvl="2"/>
            <a:r>
              <a:rPr lang="en-US" altLang="zh-TW" sz="2800" b="1" i="1" dirty="0" smtClean="0"/>
              <a:t>Represent </a:t>
            </a:r>
            <a:r>
              <a:rPr lang="en-US" altLang="zh-TW" sz="2800" b="1" i="1" dirty="0"/>
              <a:t>unknown current by node </a:t>
            </a:r>
            <a:r>
              <a:rPr lang="en-US" altLang="zh-TW" sz="2800" b="1" i="1" dirty="0" smtClean="0"/>
              <a:t>potentials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0858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Node </a:t>
            </a:r>
            <a:r>
              <a:rPr lang="en-US" altLang="zh-TW" dirty="0" smtClean="0"/>
              <a:t>Analysis with Controlled Sources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/>
          <a:lstStyle/>
          <a:p>
            <a:r>
              <a:rPr lang="en-US" altLang="zh-TW" dirty="0"/>
              <a:t>Consider the controlled sources just as independent sources </a:t>
            </a:r>
            <a:endParaRPr lang="en-US" altLang="zh-TW" dirty="0" smtClean="0"/>
          </a:p>
          <a:p>
            <a:pPr lvl="1"/>
            <a:r>
              <a:rPr lang="en-US" altLang="zh-TW" sz="2800" dirty="0" smtClean="0"/>
              <a:t>But with </a:t>
            </a:r>
            <a:r>
              <a:rPr lang="en-US" altLang="zh-TW" sz="2800" dirty="0"/>
              <a:t>current or </a:t>
            </a:r>
            <a:r>
              <a:rPr lang="en-US" altLang="zh-TW" sz="2800" dirty="0" smtClean="0"/>
              <a:t>voltage as </a:t>
            </a:r>
            <a:r>
              <a:rPr lang="en-US" altLang="zh-TW" sz="2800" dirty="0"/>
              <a:t>unknown </a:t>
            </a:r>
            <a:r>
              <a:rPr lang="en-US" altLang="zh-TW" sz="2800" dirty="0" smtClean="0"/>
              <a:t>variables</a:t>
            </a:r>
          </a:p>
          <a:p>
            <a:r>
              <a:rPr lang="en-US" altLang="zh-TW" dirty="0" smtClean="0"/>
              <a:t>List the equations with node potentials and </a:t>
            </a:r>
            <a:r>
              <a:rPr lang="en-US" altLang="zh-TW" dirty="0"/>
              <a:t>current or voltage </a:t>
            </a:r>
            <a:r>
              <a:rPr lang="en-US" altLang="zh-TW" dirty="0" smtClean="0"/>
              <a:t>of </a:t>
            </a:r>
            <a:r>
              <a:rPr lang="en-US" altLang="zh-TW" dirty="0"/>
              <a:t>controlled sources</a:t>
            </a:r>
            <a:endParaRPr lang="en-US" altLang="zh-TW" dirty="0" smtClean="0"/>
          </a:p>
          <a:p>
            <a:r>
              <a:rPr lang="en-US" altLang="zh-TW" b="1" i="1" dirty="0" smtClean="0"/>
              <a:t>Represent </a:t>
            </a:r>
            <a:r>
              <a:rPr lang="en-US" altLang="zh-TW" b="1" i="1" dirty="0"/>
              <a:t>current or voltage of the controlled sources </a:t>
            </a:r>
            <a:r>
              <a:rPr lang="en-US" altLang="zh-TW" b="1" i="1" dirty="0" smtClean="0"/>
              <a:t>by node potentials</a:t>
            </a:r>
          </a:p>
          <a:p>
            <a:pPr lvl="1"/>
            <a:r>
              <a:rPr lang="en-US" altLang="zh-TW" dirty="0" smtClean="0"/>
              <a:t>Can you we that?</a:t>
            </a:r>
            <a:endParaRPr lang="en-US" altLang="zh-TW" dirty="0"/>
          </a:p>
          <a:p>
            <a:r>
              <a:rPr lang="en-US" altLang="zh-TW" dirty="0" smtClean="0"/>
              <a:t>Obtain equations only </a:t>
            </a:r>
            <a:r>
              <a:rPr lang="en-US" altLang="zh-TW" dirty="0"/>
              <a:t>with node potentials </a:t>
            </a:r>
            <a:endParaRPr lang="en-US" altLang="zh-TW" dirty="0" smtClean="0"/>
          </a:p>
          <a:p>
            <a:pPr lvl="1"/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9168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Node Analysis with Controlled Sources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Voltage controlled 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1825" y="2996104"/>
            <a:ext cx="3554569" cy="1899607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9751" y="2996104"/>
            <a:ext cx="3587220" cy="1859229"/>
          </a:xfrm>
          <a:prstGeom prst="rect">
            <a:avLst/>
          </a:prstGeom>
        </p:spPr>
      </p:pic>
      <p:graphicFrame>
        <p:nvGraphicFramePr>
          <p:cNvPr id="6" name="Object 2"/>
          <p:cNvGraphicFramePr>
            <a:graphicFrameLocks noChangeAspect="1"/>
          </p:cNvGraphicFramePr>
          <p:nvPr>
            <p:extLst/>
          </p:nvPr>
        </p:nvGraphicFramePr>
        <p:xfrm>
          <a:off x="818373" y="2791534"/>
          <a:ext cx="263452" cy="409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7" name="方程式" r:id="rId5" imgW="139680" imgH="215640" progId="Equation.3">
                  <p:embed/>
                </p:oleObj>
              </mc:Choice>
              <mc:Fallback>
                <p:oleObj name="方程式" r:id="rId5" imgW="139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373" y="2791534"/>
                        <a:ext cx="263452" cy="4091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>
            <p:extLst/>
          </p:nvPr>
        </p:nvGraphicFramePr>
        <p:xfrm>
          <a:off x="818373" y="4454813"/>
          <a:ext cx="334926" cy="4408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8" name="方程式" r:id="rId7" imgW="164880" imgH="215640" progId="Equation.3">
                  <p:embed/>
                </p:oleObj>
              </mc:Choice>
              <mc:Fallback>
                <p:oleObj name="方程式" r:id="rId7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373" y="4454813"/>
                        <a:ext cx="334926" cy="4408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>
            <p:extLst/>
          </p:nvPr>
        </p:nvGraphicFramePr>
        <p:xfrm>
          <a:off x="4884825" y="2793273"/>
          <a:ext cx="263452" cy="409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9" name="方程式" r:id="rId9" imgW="139680" imgH="215640" progId="Equation.3">
                  <p:embed/>
                </p:oleObj>
              </mc:Choice>
              <mc:Fallback>
                <p:oleObj name="方程式" r:id="rId9" imgW="139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4825" y="2793273"/>
                        <a:ext cx="263452" cy="4091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>
            <p:extLst/>
          </p:nvPr>
        </p:nvGraphicFramePr>
        <p:xfrm>
          <a:off x="4884825" y="4456552"/>
          <a:ext cx="334926" cy="4408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0" name="方程式" r:id="rId10" imgW="164880" imgH="215640" progId="Equation.3">
                  <p:embed/>
                </p:oleObj>
              </mc:Choice>
              <mc:Fallback>
                <p:oleObj name="方程式" r:id="rId10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4825" y="4456552"/>
                        <a:ext cx="334926" cy="4408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字方塊 9"/>
          <p:cNvSpPr txBox="1"/>
          <p:nvPr/>
        </p:nvSpPr>
        <p:spPr>
          <a:xfrm>
            <a:off x="1525450" y="5194815"/>
            <a:ext cx="6093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TW" sz="2400" dirty="0" smtClean="0"/>
              <a:t>Easy to represent control variable </a:t>
            </a:r>
            <a:r>
              <a:rPr lang="en-US" altLang="zh-TW" sz="2400" dirty="0" err="1" smtClean="0"/>
              <a:t>v</a:t>
            </a:r>
            <a:r>
              <a:rPr lang="en-US" altLang="zh-TW" sz="2400" baseline="-25000" dirty="0" err="1" smtClean="0"/>
              <a:t>x</a:t>
            </a:r>
            <a:r>
              <a:rPr lang="en-US" altLang="zh-TW" sz="2400" dirty="0" smtClean="0"/>
              <a:t> by node potentials</a:t>
            </a:r>
            <a:endParaRPr lang="zh-TW" altLang="en-US" sz="2400" dirty="0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>
            <p:extLst/>
          </p:nvPr>
        </p:nvGraphicFramePr>
        <p:xfrm>
          <a:off x="3725862" y="5956726"/>
          <a:ext cx="1692275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1" name="方程式" r:id="rId11" imgW="685800" imgH="228600" progId="Equation.3">
                  <p:embed/>
                </p:oleObj>
              </mc:Choice>
              <mc:Fallback>
                <p:oleObj name="方程式" r:id="rId11" imgW="685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5862" y="5956726"/>
                        <a:ext cx="1692275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725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Node Analysis with Controlled Sources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Current controlled 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917271" y="5115133"/>
            <a:ext cx="7283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TW" sz="2400" dirty="0" smtClean="0"/>
              <a:t>In most cases, we can represent the  control variable </a:t>
            </a:r>
            <a:r>
              <a:rPr lang="en-US" altLang="zh-TW" sz="2400" dirty="0"/>
              <a:t>i</a:t>
            </a:r>
            <a:r>
              <a:rPr lang="en-US" altLang="zh-TW" sz="2400" baseline="-25000" dirty="0" smtClean="0"/>
              <a:t>x</a:t>
            </a:r>
            <a:r>
              <a:rPr lang="en-US" altLang="zh-TW" sz="2400" dirty="0" smtClean="0"/>
              <a:t> by node potentials (refer to slides of Lecture 2)</a:t>
            </a:r>
            <a:endParaRPr lang="zh-TW" altLang="en-US" sz="24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1248261" y="5946130"/>
            <a:ext cx="704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400" dirty="0" smtClean="0"/>
              <a:t>Except that when i</a:t>
            </a:r>
            <a:r>
              <a:rPr lang="en-US" altLang="zh-TW" sz="2400" baseline="-25000" dirty="0" smtClean="0"/>
              <a:t>x </a:t>
            </a:r>
            <a:r>
              <a:rPr lang="en-US" altLang="zh-TW" sz="2400" dirty="0" smtClean="0"/>
              <a:t>is the current of voltage sources</a:t>
            </a:r>
            <a:endParaRPr lang="zh-TW" altLang="en-US" sz="2400" dirty="0"/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885" y="2779205"/>
            <a:ext cx="1849301" cy="1920429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0119" y="2557399"/>
            <a:ext cx="1780308" cy="2272558"/>
          </a:xfrm>
          <a:prstGeom prst="rect">
            <a:avLst/>
          </a:prstGeom>
        </p:spPr>
      </p:pic>
      <p:grpSp>
        <p:nvGrpSpPr>
          <p:cNvPr id="23" name="群組 22"/>
          <p:cNvGrpSpPr/>
          <p:nvPr/>
        </p:nvGrpSpPr>
        <p:grpSpPr>
          <a:xfrm>
            <a:off x="1346564" y="2558436"/>
            <a:ext cx="1005772" cy="2271521"/>
            <a:chOff x="1346564" y="2558436"/>
            <a:chExt cx="1005772" cy="2271521"/>
          </a:xfrm>
        </p:grpSpPr>
        <p:graphicFrame>
          <p:nvGraphicFramePr>
            <p:cNvPr id="15" name="Object 2"/>
            <p:cNvGraphicFramePr>
              <a:graphicFrameLocks noChangeAspect="1"/>
            </p:cNvGraphicFramePr>
            <p:nvPr>
              <p:extLst/>
            </p:nvPr>
          </p:nvGraphicFramePr>
          <p:xfrm>
            <a:off x="1346564" y="2558436"/>
            <a:ext cx="344488" cy="5349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16" name="方程式" r:id="rId5" imgW="139680" imgH="215640" progId="Equation.3">
                    <p:embed/>
                  </p:oleObj>
                </mc:Choice>
                <mc:Fallback>
                  <p:oleObj name="方程式" r:id="rId5" imgW="1396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6564" y="2558436"/>
                          <a:ext cx="344488" cy="5349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2"/>
            <p:cNvGraphicFramePr>
              <a:graphicFrameLocks noChangeAspect="1"/>
            </p:cNvGraphicFramePr>
            <p:nvPr>
              <p:extLst/>
            </p:nvPr>
          </p:nvGraphicFramePr>
          <p:xfrm>
            <a:off x="1346564" y="4294970"/>
            <a:ext cx="406400" cy="5349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17" name="方程式" r:id="rId7" imgW="164880" imgH="215640" progId="Equation.3">
                    <p:embed/>
                  </p:oleObj>
                </mc:Choice>
                <mc:Fallback>
                  <p:oleObj name="方程式" r:id="rId7" imgW="1648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6564" y="4294970"/>
                          <a:ext cx="406400" cy="5349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2" name="群組 21"/>
            <p:cNvGrpSpPr>
              <a:grpSpLocks noChangeAspect="1"/>
            </p:cNvGrpSpPr>
            <p:nvPr/>
          </p:nvGrpSpPr>
          <p:grpSpPr>
            <a:xfrm>
              <a:off x="1691052" y="2618746"/>
              <a:ext cx="237072" cy="2093190"/>
              <a:chOff x="628649" y="2290650"/>
              <a:chExt cx="281022" cy="2481245"/>
            </a:xfrm>
          </p:grpSpPr>
          <p:pic>
            <p:nvPicPr>
              <p:cNvPr id="17" name="圖片 16"/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 rot="5400000">
                <a:off x="-104684" y="3023983"/>
                <a:ext cx="1714286" cy="247619"/>
              </a:xfrm>
              <a:prstGeom prst="rect">
                <a:avLst/>
              </a:prstGeom>
            </p:spPr>
          </p:pic>
          <p:pic>
            <p:nvPicPr>
              <p:cNvPr id="18" name="圖片 17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 rot="16200000">
                <a:off x="323957" y="4186181"/>
                <a:ext cx="933333" cy="238095"/>
              </a:xfrm>
              <a:prstGeom prst="rect">
                <a:avLst/>
              </a:prstGeom>
            </p:spPr>
          </p:pic>
        </p:grpSp>
        <p:cxnSp>
          <p:nvCxnSpPr>
            <p:cNvPr id="19" name="直線接點 18"/>
            <p:cNvCxnSpPr/>
            <p:nvPr/>
          </p:nvCxnSpPr>
          <p:spPr>
            <a:xfrm flipV="1">
              <a:off x="1988408" y="3231143"/>
              <a:ext cx="0" cy="1095977"/>
            </a:xfrm>
            <a:prstGeom prst="line">
              <a:avLst/>
            </a:prstGeom>
            <a:ln w="38100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0" name="Object 2"/>
            <p:cNvGraphicFramePr>
              <a:graphicFrameLocks noChangeAspect="1"/>
            </p:cNvGraphicFramePr>
            <p:nvPr>
              <p:extLst/>
            </p:nvPr>
          </p:nvGraphicFramePr>
          <p:xfrm>
            <a:off x="2053126" y="3505057"/>
            <a:ext cx="299210" cy="5422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18" name="方程式" r:id="rId11" imgW="126720" imgH="228600" progId="Equation.3">
                    <p:embed/>
                  </p:oleObj>
                </mc:Choice>
                <mc:Fallback>
                  <p:oleObj name="方程式" r:id="rId11" imgW="12672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53126" y="3505057"/>
                          <a:ext cx="299210" cy="5422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4" name="群組 23"/>
          <p:cNvGrpSpPr/>
          <p:nvPr/>
        </p:nvGrpSpPr>
        <p:grpSpPr>
          <a:xfrm>
            <a:off x="5568688" y="2558436"/>
            <a:ext cx="1005772" cy="2271521"/>
            <a:chOff x="1346564" y="2558436"/>
            <a:chExt cx="1005772" cy="2271521"/>
          </a:xfrm>
        </p:grpSpPr>
        <p:graphicFrame>
          <p:nvGraphicFramePr>
            <p:cNvPr id="25" name="Object 2"/>
            <p:cNvGraphicFramePr>
              <a:graphicFrameLocks noChangeAspect="1"/>
            </p:cNvGraphicFramePr>
            <p:nvPr>
              <p:extLst/>
            </p:nvPr>
          </p:nvGraphicFramePr>
          <p:xfrm>
            <a:off x="1346564" y="2558436"/>
            <a:ext cx="344488" cy="5349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19" name="方程式" r:id="rId13" imgW="139680" imgH="215640" progId="Equation.3">
                    <p:embed/>
                  </p:oleObj>
                </mc:Choice>
                <mc:Fallback>
                  <p:oleObj name="方程式" r:id="rId13" imgW="1396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6564" y="2558436"/>
                          <a:ext cx="344488" cy="5349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Object 2"/>
            <p:cNvGraphicFramePr>
              <a:graphicFrameLocks noChangeAspect="1"/>
            </p:cNvGraphicFramePr>
            <p:nvPr>
              <p:extLst/>
            </p:nvPr>
          </p:nvGraphicFramePr>
          <p:xfrm>
            <a:off x="1346564" y="4294970"/>
            <a:ext cx="406400" cy="5349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20" name="方程式" r:id="rId14" imgW="164880" imgH="215640" progId="Equation.3">
                    <p:embed/>
                  </p:oleObj>
                </mc:Choice>
                <mc:Fallback>
                  <p:oleObj name="方程式" r:id="rId14" imgW="1648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6564" y="4294970"/>
                          <a:ext cx="406400" cy="5349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7" name="群組 26"/>
            <p:cNvGrpSpPr>
              <a:grpSpLocks noChangeAspect="1"/>
            </p:cNvGrpSpPr>
            <p:nvPr/>
          </p:nvGrpSpPr>
          <p:grpSpPr>
            <a:xfrm>
              <a:off x="1691052" y="2618746"/>
              <a:ext cx="237072" cy="2093190"/>
              <a:chOff x="628649" y="2290650"/>
              <a:chExt cx="281022" cy="2481245"/>
            </a:xfrm>
          </p:grpSpPr>
          <p:pic>
            <p:nvPicPr>
              <p:cNvPr id="30" name="圖片 29"/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 rot="5400000">
                <a:off x="-104684" y="3023983"/>
                <a:ext cx="1714286" cy="247619"/>
              </a:xfrm>
              <a:prstGeom prst="rect">
                <a:avLst/>
              </a:prstGeom>
            </p:spPr>
          </p:pic>
          <p:pic>
            <p:nvPicPr>
              <p:cNvPr id="31" name="圖片 30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 rot="16200000">
                <a:off x="323957" y="4186181"/>
                <a:ext cx="933333" cy="238095"/>
              </a:xfrm>
              <a:prstGeom prst="rect">
                <a:avLst/>
              </a:prstGeom>
            </p:spPr>
          </p:pic>
        </p:grpSp>
        <p:cxnSp>
          <p:nvCxnSpPr>
            <p:cNvPr id="28" name="直線接點 27"/>
            <p:cNvCxnSpPr/>
            <p:nvPr/>
          </p:nvCxnSpPr>
          <p:spPr>
            <a:xfrm flipV="1">
              <a:off x="1988408" y="3231143"/>
              <a:ext cx="0" cy="1095977"/>
            </a:xfrm>
            <a:prstGeom prst="line">
              <a:avLst/>
            </a:prstGeom>
            <a:ln w="38100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9" name="Object 2"/>
            <p:cNvGraphicFramePr>
              <a:graphicFrameLocks noChangeAspect="1"/>
            </p:cNvGraphicFramePr>
            <p:nvPr>
              <p:extLst/>
            </p:nvPr>
          </p:nvGraphicFramePr>
          <p:xfrm>
            <a:off x="2053126" y="3505057"/>
            <a:ext cx="299210" cy="5422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21" name="方程式" r:id="rId15" imgW="126720" imgH="228600" progId="Equation.3">
                    <p:embed/>
                  </p:oleObj>
                </mc:Choice>
                <mc:Fallback>
                  <p:oleObj name="方程式" r:id="rId15" imgW="12672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53126" y="3505057"/>
                          <a:ext cx="299210" cy="5422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5902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Problem 4.58 – CCCS, VCVS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635" y="1236139"/>
            <a:ext cx="5962650" cy="3429000"/>
          </a:xfrm>
          <a:prstGeom prst="rect">
            <a:avLst/>
          </a:prstGeom>
        </p:spPr>
      </p:pic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8790141"/>
              </p:ext>
            </p:extLst>
          </p:nvPr>
        </p:nvGraphicFramePr>
        <p:xfrm>
          <a:off x="6400564" y="2489954"/>
          <a:ext cx="1096962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2" name="方程式" r:id="rId4" imgW="444240" imgH="228600" progId="Equation.3">
                  <p:embed/>
                </p:oleObj>
              </mc:Choice>
              <mc:Fallback>
                <p:oleObj name="方程式" r:id="rId4" imgW="4442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564" y="2489954"/>
                        <a:ext cx="1096962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431383"/>
              </p:ext>
            </p:extLst>
          </p:nvPr>
        </p:nvGraphicFramePr>
        <p:xfrm>
          <a:off x="6400564" y="3469221"/>
          <a:ext cx="1096962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3" name="方程式" r:id="rId6" imgW="444240" imgH="241200" progId="Equation.3">
                  <p:embed/>
                </p:oleObj>
              </mc:Choice>
              <mc:Fallback>
                <p:oleObj name="方程式" r:id="rId6" imgW="4442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564" y="3469221"/>
                        <a:ext cx="1096962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1127415" y="4820848"/>
            <a:ext cx="1236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Node 1:</a:t>
            </a:r>
            <a:endParaRPr lang="zh-TW" altLang="en-US" sz="24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1095352" y="5944770"/>
            <a:ext cx="1236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Node 2:</a:t>
            </a:r>
            <a:endParaRPr lang="zh-TW" altLang="en-US" sz="2400" dirty="0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>
            <p:extLst/>
          </p:nvPr>
        </p:nvGraphicFramePr>
        <p:xfrm>
          <a:off x="2363788" y="4563525"/>
          <a:ext cx="2913062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4" name="方程式" r:id="rId8" imgW="1180800" imgH="393480" progId="Equation.3">
                  <p:embed/>
                </p:oleObj>
              </mc:Choice>
              <mc:Fallback>
                <p:oleObj name="方程式" r:id="rId8" imgW="1180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3788" y="4563525"/>
                        <a:ext cx="2913062" cy="976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841175"/>
              </p:ext>
            </p:extLst>
          </p:nvPr>
        </p:nvGraphicFramePr>
        <p:xfrm>
          <a:off x="7443195" y="2263437"/>
          <a:ext cx="1722437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5" name="方程式" r:id="rId10" imgW="698400" imgH="393480" progId="Equation.3">
                  <p:embed/>
                </p:oleObj>
              </mc:Choice>
              <mc:Fallback>
                <p:oleObj name="方程式" r:id="rId10" imgW="698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3195" y="2263437"/>
                        <a:ext cx="1722437" cy="976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8406142"/>
              </p:ext>
            </p:extLst>
          </p:nvPr>
        </p:nvGraphicFramePr>
        <p:xfrm>
          <a:off x="7442201" y="3479145"/>
          <a:ext cx="1282700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6" name="方程式" r:id="rId12" imgW="520560" imgH="215640" progId="Equation.3">
                  <p:embed/>
                </p:oleObj>
              </mc:Choice>
              <mc:Fallback>
                <p:oleObj name="方程式" r:id="rId12" imgW="5205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2201" y="3479145"/>
                        <a:ext cx="1282700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>
            <p:extLst/>
          </p:nvPr>
        </p:nvGraphicFramePr>
        <p:xfrm>
          <a:off x="2363788" y="5674568"/>
          <a:ext cx="5078413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7" name="方程式" r:id="rId14" imgW="2057400" imgH="393480" progId="Equation.3">
                  <p:embed/>
                </p:oleObj>
              </mc:Choice>
              <mc:Fallback>
                <p:oleObj name="方程式" r:id="rId14" imgW="2057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3788" y="5674568"/>
                        <a:ext cx="5078413" cy="976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292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bg1">
                    <a:lumMod val="85000"/>
                  </a:schemeClr>
                </a:solidFill>
              </a:rPr>
              <a:t>Node analysis with Controlled sources</a:t>
            </a:r>
          </a:p>
          <a:p>
            <a:pPr lvl="1"/>
            <a:r>
              <a:rPr lang="en-US" altLang="zh-TW" dirty="0">
                <a:solidFill>
                  <a:schemeClr val="bg1">
                    <a:lumMod val="85000"/>
                  </a:schemeClr>
                </a:solidFill>
              </a:rPr>
              <a:t>Chapter </a:t>
            </a:r>
            <a:r>
              <a:rPr lang="en-US" altLang="zh-TW" dirty="0" smtClean="0">
                <a:solidFill>
                  <a:schemeClr val="bg1">
                    <a:lumMod val="85000"/>
                  </a:schemeClr>
                </a:solidFill>
              </a:rPr>
              <a:t>4.3</a:t>
            </a:r>
          </a:p>
          <a:p>
            <a:r>
              <a:rPr lang="en-US" altLang="zh-TW" dirty="0" smtClean="0"/>
              <a:t>Mesh </a:t>
            </a:r>
            <a:r>
              <a:rPr lang="en-US" altLang="zh-TW" dirty="0"/>
              <a:t>analysis with Controlled </a:t>
            </a:r>
            <a:r>
              <a:rPr lang="en-US" altLang="zh-TW" dirty="0" smtClean="0"/>
              <a:t>sources</a:t>
            </a:r>
          </a:p>
          <a:p>
            <a:pPr lvl="1"/>
            <a:r>
              <a:rPr lang="en-US" altLang="zh-TW" dirty="0"/>
              <a:t>Chapter </a:t>
            </a:r>
            <a:r>
              <a:rPr lang="en-US" altLang="zh-TW" dirty="0" smtClean="0"/>
              <a:t>4.3</a:t>
            </a:r>
            <a:endParaRPr lang="en-US" altLang="zh-TW" dirty="0"/>
          </a:p>
          <a:p>
            <a:r>
              <a:rPr lang="en-US" altLang="zh-TW" dirty="0" smtClean="0">
                <a:solidFill>
                  <a:schemeClr val="bg1">
                    <a:lumMod val="85000"/>
                  </a:schemeClr>
                </a:solidFill>
              </a:rPr>
              <a:t>Superposition with </a:t>
            </a:r>
            <a:r>
              <a:rPr lang="en-US" altLang="zh-TW" dirty="0">
                <a:solidFill>
                  <a:schemeClr val="bg1">
                    <a:lumMod val="85000"/>
                  </a:schemeClr>
                </a:solidFill>
              </a:rPr>
              <a:t>Controlled </a:t>
            </a:r>
            <a:r>
              <a:rPr lang="en-US" altLang="zh-TW" dirty="0" smtClean="0">
                <a:solidFill>
                  <a:schemeClr val="bg1">
                    <a:lumMod val="85000"/>
                  </a:schemeClr>
                </a:solidFill>
              </a:rPr>
              <a:t>sources</a:t>
            </a:r>
          </a:p>
          <a:p>
            <a:pPr lvl="1"/>
            <a:r>
              <a:rPr lang="en-US" altLang="zh-TW" dirty="0" smtClean="0">
                <a:solidFill>
                  <a:schemeClr val="bg1">
                    <a:lumMod val="85000"/>
                  </a:schemeClr>
                </a:solidFill>
              </a:rPr>
              <a:t>Chapter 2.4</a:t>
            </a:r>
            <a:endParaRPr lang="en-US" altLang="zh-TW" dirty="0">
              <a:solidFill>
                <a:schemeClr val="bg1">
                  <a:lumMod val="85000"/>
                </a:schemeClr>
              </a:solidFill>
            </a:endParaRPr>
          </a:p>
          <a:p>
            <a:endParaRPr lang="zh-TW" alt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50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3366</TotalTime>
  <Words>628</Words>
  <Application>Microsoft Office PowerPoint</Application>
  <PresentationFormat>如螢幕大小 (4:3)</PresentationFormat>
  <Paragraphs>163</Paragraphs>
  <Slides>28</Slides>
  <Notes>2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28</vt:i4>
      </vt:variant>
    </vt:vector>
  </HeadingPairs>
  <TitlesOfParts>
    <vt:vector size="36" baseType="lpstr">
      <vt:lpstr>新細明體</vt:lpstr>
      <vt:lpstr>Arial</vt:lpstr>
      <vt:lpstr>Calibri</vt:lpstr>
      <vt:lpstr>Calibri Light</vt:lpstr>
      <vt:lpstr>Wingdings</vt:lpstr>
      <vt:lpstr>Office 佈景主題</vt:lpstr>
      <vt:lpstr>方程式</vt:lpstr>
      <vt:lpstr>Microsoft 方程式編輯器 3.0</vt:lpstr>
      <vt:lpstr>Lecture 6 Controlled Sources (2)</vt:lpstr>
      <vt:lpstr>Outline</vt:lpstr>
      <vt:lpstr>Outline</vt:lpstr>
      <vt:lpstr>Node Analysis - Review</vt:lpstr>
      <vt:lpstr>Node Analysis with Controlled Sources</vt:lpstr>
      <vt:lpstr>Node Analysis with Controlled Sources</vt:lpstr>
      <vt:lpstr>Node Analysis with Controlled Sources</vt:lpstr>
      <vt:lpstr>Problem 4.58 – CCCS, VCVS</vt:lpstr>
      <vt:lpstr>Outline</vt:lpstr>
      <vt:lpstr>Mesh Analysis - Review</vt:lpstr>
      <vt:lpstr>Mesh Analysis with Controlled Sources</vt:lpstr>
      <vt:lpstr>Mesh Analysis with Controlled Sources</vt:lpstr>
      <vt:lpstr>台大碩士入學 (2012) – CCVS, VCCS</vt:lpstr>
      <vt:lpstr>Outline</vt:lpstr>
      <vt:lpstr>Superposition Principle</vt:lpstr>
      <vt:lpstr>Superposition Principle with controlled variable</vt:lpstr>
      <vt:lpstr>Superposition Principle with controlled variable</vt:lpstr>
      <vt:lpstr>Superposition Principle with controlled variable</vt:lpstr>
      <vt:lpstr>Superposition Principle with controlled variable</vt:lpstr>
      <vt:lpstr>Superposition Principle with controlled variable</vt:lpstr>
      <vt:lpstr>Superposition Principle with controlled variable</vt:lpstr>
      <vt:lpstr>Homework</vt:lpstr>
      <vt:lpstr>Homework</vt:lpstr>
      <vt:lpstr>Homework</vt:lpstr>
      <vt:lpstr>Thank you!</vt:lpstr>
      <vt:lpstr>Answer</vt:lpstr>
      <vt:lpstr>Answer</vt:lpstr>
      <vt:lpstr>Answer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5&amp;6  Controlled Sources</dc:title>
  <dc:creator>user</dc:creator>
  <cp:lastModifiedBy>Lee Hung-yi</cp:lastModifiedBy>
  <cp:revision>61</cp:revision>
  <dcterms:created xsi:type="dcterms:W3CDTF">2014-09-12T15:56:38Z</dcterms:created>
  <dcterms:modified xsi:type="dcterms:W3CDTF">2014-09-25T16:49:41Z</dcterms:modified>
</cp:coreProperties>
</file>